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 id="2147483768" r:id="rId3"/>
    <p:sldMasterId id="2147483780" r:id="rId4"/>
    <p:sldMasterId id="2147483792" r:id="rId5"/>
    <p:sldMasterId id="2147483804" r:id="rId6"/>
    <p:sldMasterId id="2147483816" r:id="rId7"/>
    <p:sldMasterId id="2147483828" r:id="rId8"/>
  </p:sldMasterIdLst>
  <p:sldIdLst>
    <p:sldId id="303" r:id="rId9"/>
    <p:sldId id="304" r:id="rId10"/>
    <p:sldId id="257" r:id="rId11"/>
    <p:sldId id="258" r:id="rId12"/>
    <p:sldId id="259" r:id="rId13"/>
    <p:sldId id="260" r:id="rId14"/>
    <p:sldId id="261" r:id="rId15"/>
    <p:sldId id="262" r:id="rId16"/>
    <p:sldId id="263" r:id="rId17"/>
    <p:sldId id="310" r:id="rId18"/>
    <p:sldId id="264" r:id="rId19"/>
    <p:sldId id="280" r:id="rId20"/>
    <p:sldId id="265" r:id="rId21"/>
    <p:sldId id="281" r:id="rId22"/>
    <p:sldId id="266" r:id="rId23"/>
    <p:sldId id="267" r:id="rId24"/>
    <p:sldId id="309"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2" r:id="rId38"/>
    <p:sldId id="283" r:id="rId39"/>
    <p:sldId id="284" r:id="rId40"/>
    <p:sldId id="285" r:id="rId41"/>
    <p:sldId id="286" r:id="rId42"/>
    <p:sldId id="301" r:id="rId43"/>
    <p:sldId id="287" r:id="rId44"/>
    <p:sldId id="288" r:id="rId45"/>
    <p:sldId id="289" r:id="rId46"/>
    <p:sldId id="308" r:id="rId47"/>
    <p:sldId id="290" r:id="rId48"/>
    <p:sldId id="291" r:id="rId49"/>
    <p:sldId id="307" r:id="rId50"/>
    <p:sldId id="302" r:id="rId51"/>
    <p:sldId id="292" r:id="rId52"/>
    <p:sldId id="293" r:id="rId53"/>
    <p:sldId id="294" r:id="rId54"/>
    <p:sldId id="295" r:id="rId55"/>
    <p:sldId id="296" r:id="rId56"/>
    <p:sldId id="297" r:id="rId57"/>
    <p:sldId id="298" r:id="rId58"/>
    <p:sldId id="306" r:id="rId59"/>
    <p:sldId id="299" r:id="rId60"/>
    <p:sldId id="300" r:id="rId61"/>
    <p:sldId id="305" r:id="rId6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2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2DBA15C-F4AF-4493-B6A9-EE193CE8288C}" type="slidenum">
              <a:rPr lang="es-MX" smtClean="0"/>
              <a:t>‹Nº›</a:t>
            </a:fld>
            <a:endParaRPr lang="es-MX"/>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35483763-2A31-4B1F-B255-62B4BC99DA03}" type="datetimeFigureOut">
              <a:rPr lang="es-MX" smtClean="0"/>
              <a:t>22/06/2012</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52DBA15C-F4AF-4493-B6A9-EE193CE8288C}"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35483763-2A31-4B1F-B255-62B4BC99DA03}" type="datetimeFigureOut">
              <a:rPr lang="es-MX" smtClean="0"/>
              <a:t>22/06/2012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35483763-2A31-4B1F-B255-62B4BC99DA03}" type="datetimeFigureOut">
              <a:rPr lang="es-MX" smtClean="0"/>
              <a:t>22/06/2012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83763-2A31-4B1F-B255-62B4BC99DA03}" type="datetimeFigureOut">
              <a:rPr lang="es-MX" smtClean="0"/>
              <a:t>22/06/2012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52DBA15C-F4AF-4493-B6A9-EE193CE8288C}" type="slidenum">
              <a:rPr lang="es-MX" smtClean="0"/>
              <a:t>‹Nº›</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5483763-2A31-4B1F-B255-62B4BC99DA03}" type="datetimeFigureOut">
              <a:rPr lang="es-MX" smtClean="0"/>
              <a:t>22/06/2012</a:t>
            </a:fld>
            <a:endParaRPr lang="es-MX"/>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DBA15C-F4AF-4493-B6A9-EE193CE8288C}" type="slidenum">
              <a:rPr lang="es-MX" smtClean="0"/>
              <a:t>‹Nº›</a:t>
            </a:fld>
            <a:endParaRPr lang="es-MX"/>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17" name="16 Marcador de pie de página"/>
          <p:cNvSpPr>
            <a:spLocks noGrp="1"/>
          </p:cNvSpPr>
          <p:nvPr>
            <p:ph type="ftr" sz="quarter" idx="11"/>
          </p:nvPr>
        </p:nvSpPr>
        <p:spPr/>
        <p:txBody>
          <a:bodyPr/>
          <a:lstStyle>
            <a:extLst/>
          </a:lstStyle>
          <a:p>
            <a:endParaRPr lang="es-MX"/>
          </a:p>
        </p:txBody>
      </p:sp>
      <p:sp>
        <p:nvSpPr>
          <p:cNvPr id="29" name="28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2727016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669927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2329909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2438862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352726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5483763-2A31-4B1F-B255-62B4BC99DA03}" type="datetimeFigureOut">
              <a:rPr lang="es-MX" smtClean="0"/>
              <a:t>22/06/2012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3007991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4081197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3698477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4099867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204085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extLst>
      <p:ext uri="{BB962C8B-B14F-4D97-AF65-F5344CB8AC3E}">
        <p14:creationId xmlns:p14="http://schemas.microsoft.com/office/powerpoint/2010/main" val="463490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16" name="15 Marcador de número de diapositiva"/>
          <p:cNvSpPr>
            <a:spLocks noGrp="1"/>
          </p:cNvSpPr>
          <p:nvPr>
            <p:ph type="sldNum" sz="quarter" idx="11"/>
          </p:nvPr>
        </p:nvSpPr>
        <p:spPr/>
        <p:txBody>
          <a:bodyPr/>
          <a:lstStyle/>
          <a:p>
            <a:fld id="{52DBA15C-F4AF-4493-B6A9-EE193CE8288C}" type="slidenum">
              <a:rPr lang="es-MX" smtClean="0"/>
              <a:t>‹Nº›</a:t>
            </a:fld>
            <a:endParaRPr lang="es-MX"/>
          </a:p>
        </p:txBody>
      </p:sp>
      <p:sp>
        <p:nvSpPr>
          <p:cNvPr id="17" name="16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35483763-2A31-4B1F-B255-62B4BC99DA03}" type="datetimeFigureOut">
              <a:rPr lang="es-MX" smtClean="0"/>
              <a:t>22/06/2012</a:t>
            </a:fld>
            <a:endParaRPr lang="es-MX"/>
          </a:p>
        </p:txBody>
      </p:sp>
      <p:sp>
        <p:nvSpPr>
          <p:cNvPr id="15" name="14 Marcador de número de diapositiva"/>
          <p:cNvSpPr>
            <a:spLocks noGrp="1"/>
          </p:cNvSpPr>
          <p:nvPr>
            <p:ph type="sldNum" sz="quarter" idx="15"/>
          </p:nvPr>
        </p:nvSpPr>
        <p:spPr/>
        <p:txBody>
          <a:bodyPr/>
          <a:lstStyle>
            <a:lvl1pPr algn="ctr">
              <a:defRPr/>
            </a:lvl1pPr>
          </a:lstStyle>
          <a:p>
            <a:fld id="{52DBA15C-F4AF-4493-B6A9-EE193CE8288C}" type="slidenum">
              <a:rPr lang="es-MX" smtClean="0"/>
              <a:t>‹Nº›</a:t>
            </a:fld>
            <a:endParaRPr lang="es-MX"/>
          </a:p>
        </p:txBody>
      </p:sp>
      <p:sp>
        <p:nvSpPr>
          <p:cNvPr id="16" name="15 Marcador de pie de página"/>
          <p:cNvSpPr>
            <a:spLocks noGrp="1"/>
          </p:cNvSpPr>
          <p:nvPr>
            <p:ph type="ftr" sz="quarter" idx="16"/>
          </p:nvPr>
        </p:nvSpPr>
        <p:spPr/>
        <p:txBody>
          <a:bodyPr/>
          <a:lstStyle/>
          <a:p>
            <a:endParaRPr lang="es-MX"/>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5483763-2A31-4B1F-B255-62B4BC99DA03}" type="datetimeFigureOut">
              <a:rPr lang="es-MX" smtClean="0"/>
              <a:t>22/06/2012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
        <p:nvSpPr>
          <p:cNvPr id="8" name="7 Marcador de pie de página"/>
          <p:cNvSpPr>
            <a:spLocks noGrp="1"/>
          </p:cNvSpPr>
          <p:nvPr>
            <p:ph type="ftr" sz="quarter" idx="11"/>
          </p:nvPr>
        </p:nvSpPr>
        <p:spPr/>
        <p:txBody>
          <a:bodyPr/>
          <a:lstStyle/>
          <a:p>
            <a:endParaRPr lang="es-MX"/>
          </a:p>
        </p:txBody>
      </p:sp>
      <p:sp>
        <p:nvSpPr>
          <p:cNvPr id="7" name="6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35483763-2A31-4B1F-B255-62B4BC99DA03}" type="datetimeFigureOut">
              <a:rPr lang="es-MX" smtClean="0"/>
              <a:t>22/06/2012</a:t>
            </a:fld>
            <a:endParaRPr lang="es-MX"/>
          </a:p>
        </p:txBody>
      </p:sp>
      <p:sp>
        <p:nvSpPr>
          <p:cNvPr id="9" name="8 Marcador de número de diapositiva"/>
          <p:cNvSpPr>
            <a:spLocks noGrp="1"/>
          </p:cNvSpPr>
          <p:nvPr>
            <p:ph type="sldNum" sz="quarter" idx="15"/>
          </p:nvPr>
        </p:nvSpPr>
        <p:spPr/>
        <p:txBody>
          <a:bodyPr/>
          <a:lstStyle/>
          <a:p>
            <a:fld id="{52DBA15C-F4AF-4493-B6A9-EE193CE8288C}" type="slidenum">
              <a:rPr lang="es-MX" smtClean="0"/>
              <a:t>‹Nº›</a:t>
            </a:fld>
            <a:endParaRPr lang="es-MX"/>
          </a:p>
        </p:txBody>
      </p:sp>
      <p:sp>
        <p:nvSpPr>
          <p:cNvPr id="10" name="9 Marcador de pie de página"/>
          <p:cNvSpPr>
            <a:spLocks noGrp="1"/>
          </p:cNvSpPr>
          <p:nvPr>
            <p:ph type="ftr" sz="quarter" idx="16"/>
          </p:nvPr>
        </p:nvSpPr>
        <p:spPr/>
        <p:txBody>
          <a:bodyPr/>
          <a:lstStyle/>
          <a:p>
            <a:endParaRPr lang="es-MX"/>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9" name="8 Marcador de número de diapositiva"/>
          <p:cNvSpPr>
            <a:spLocks noGrp="1"/>
          </p:cNvSpPr>
          <p:nvPr>
            <p:ph type="sldNum" sz="quarter" idx="11"/>
          </p:nvPr>
        </p:nvSpPr>
        <p:spPr/>
        <p:txBody>
          <a:bodyPr/>
          <a:lstStyle/>
          <a:p>
            <a:fld id="{52DBA15C-F4AF-4493-B6A9-EE193CE8288C}" type="slidenum">
              <a:rPr lang="es-MX" smtClean="0"/>
              <a:t>‹Nº›</a:t>
            </a:fld>
            <a:endParaRPr lang="es-MX"/>
          </a:p>
        </p:txBody>
      </p:sp>
      <p:sp>
        <p:nvSpPr>
          <p:cNvPr id="10" name="9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52DBA15C-F4AF-4493-B6A9-EE193CE8288C}" type="slidenum">
              <a:rPr lang="es-MX" smtClean="0"/>
              <a:t>‹Nº›</a:t>
            </a:fld>
            <a:endParaRPr lang="es-MX"/>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52DBA15C-F4AF-4493-B6A9-EE193CE8288C}" type="slidenum">
              <a:rPr lang="es-MX" smtClean="0"/>
              <a:t>‹Nº›</a:t>
            </a:fld>
            <a:endParaRPr lang="es-MX"/>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5483763-2A31-4B1F-B255-62B4BC99DA03}" type="datetimeFigureOut">
              <a:rPr lang="es-MX" smtClean="0"/>
              <a:t>22/06/2012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52DBA15C-F4AF-4493-B6A9-EE193CE8288C}" type="slidenum">
              <a:rPr lang="es-MX" smtClean="0"/>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2DBA15C-F4AF-4493-B6A9-EE193CE8288C}" type="slidenum">
              <a:rPr lang="es-MX" smtClean="0"/>
              <a:t>‹Nº›</a:t>
            </a:fld>
            <a:endParaRPr lang="es-MX"/>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5483763-2A31-4B1F-B255-62B4BC99DA03}" type="datetimeFigureOut">
              <a:rPr lang="es-MX" smtClean="0"/>
              <a:t>22/06/2012</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2DBA15C-F4AF-4493-B6A9-EE193CE8288C}" type="slidenum">
              <a:rPr lang="es-MX" smtClean="0"/>
              <a:t>‹Nº›</a:t>
            </a:fld>
            <a:endParaRPr lang="es-MX"/>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483763-2A31-4B1F-B255-62B4BC99DA03}" type="datetimeFigureOut">
              <a:rPr lang="es-MX" smtClean="0"/>
              <a:t>22/06/2012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DBA15C-F4AF-4493-B6A9-EE193CE8288C}" type="slidenum">
              <a:rPr lang="es-MX" smtClean="0"/>
              <a:t>‹Nº›</a:t>
            </a:fld>
            <a:endParaRPr lang="es-MX"/>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5483763-2A31-4B1F-B255-62B4BC99DA03}" type="datetimeFigureOut">
              <a:rPr lang="es-MX" smtClean="0"/>
              <a:t>22/06/2012</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2DBA15C-F4AF-4493-B6A9-EE193CE8288C}"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5483763-2A31-4B1F-B255-62B4BC99DA03}" type="datetimeFigureOut">
              <a:rPr lang="es-MX" smtClean="0"/>
              <a:t>22/06/2012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2DBA15C-F4AF-4493-B6A9-EE193CE8288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35483763-2A31-4B1F-B255-62B4BC99DA03}" type="datetimeFigureOut">
              <a:rPr lang="es-MX" smtClean="0"/>
              <a:t>22/06/2012</a:t>
            </a:fld>
            <a:endParaRPr lang="es-MX"/>
          </a:p>
        </p:txBody>
      </p:sp>
      <p:sp>
        <p:nvSpPr>
          <p:cNvPr id="7" name="Slide Number Placeholder 6"/>
          <p:cNvSpPr>
            <a:spLocks noGrp="1"/>
          </p:cNvSpPr>
          <p:nvPr>
            <p:ph type="sldNum" sz="quarter" idx="12"/>
          </p:nvPr>
        </p:nvSpPr>
        <p:spPr/>
        <p:txBody>
          <a:bodyPr/>
          <a:lstStyle/>
          <a:p>
            <a:fld id="{52DBA15C-F4AF-4493-B6A9-EE193CE8288C}" type="slidenum">
              <a:rPr lang="es-MX" smtClean="0"/>
              <a:t>‹Nº›</a:t>
            </a:fld>
            <a:endParaRPr lang="es-MX"/>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MX"/>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5483763-2A31-4B1F-B255-62B4BC99DA03}" type="datetimeFigureOut">
              <a:rPr lang="es-MX" smtClean="0"/>
              <a:t>22/06/2012</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2DBA15C-F4AF-4493-B6A9-EE193CE8288C}" type="slidenum">
              <a:rPr lang="es-MX" smtClean="0"/>
              <a:t>‹Nº›</a:t>
            </a:fld>
            <a:endParaRPr lang="es-MX"/>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483763-2A31-4B1F-B255-62B4BC99DA03}" type="datetimeFigureOut">
              <a:rPr lang="es-MX" smtClean="0"/>
              <a:t>22/06/2012</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DBA15C-F4AF-4493-B6A9-EE193CE8288C}" type="slidenum">
              <a:rPr lang="es-MX" smtClean="0"/>
              <a:t>‹Nº›</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5483763-2A31-4B1F-B255-62B4BC99DA03}" type="datetimeFigureOut">
              <a:rPr lang="es-MX" smtClean="0"/>
              <a:t>22/06/2012</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DBA15C-F4AF-4493-B6A9-EE193CE8288C}" type="slidenum">
              <a:rPr lang="es-MX" smtClean="0"/>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5483763-2A31-4B1F-B255-62B4BC99DA03}" type="datetimeFigureOut">
              <a:rPr lang="es-MX" smtClean="0"/>
              <a:t>22/06/2012</a:t>
            </a:fld>
            <a:endParaRPr lang="es-MX"/>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2DBA15C-F4AF-4493-B6A9-EE193CE8288C}"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83763-2A31-4B1F-B255-62B4BC99DA03}" type="datetimeFigureOut">
              <a:rPr lang="es-MX" smtClean="0"/>
              <a:t>22/06/2012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BA15C-F4AF-4493-B6A9-EE193CE8288C}" type="slidenum">
              <a:rPr lang="es-MX" smtClean="0"/>
              <a:t>‹Nº›</a:t>
            </a:fld>
            <a:endParaRPr lang="es-MX"/>
          </a:p>
        </p:txBody>
      </p:sp>
    </p:spTree>
    <p:extLst>
      <p:ext uri="{BB962C8B-B14F-4D97-AF65-F5344CB8AC3E}">
        <p14:creationId xmlns:p14="http://schemas.microsoft.com/office/powerpoint/2010/main" val="70338707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483763-2A31-4B1F-B255-62B4BC99DA03}" type="datetimeFigureOut">
              <a:rPr lang="es-MX" smtClean="0"/>
              <a:t>22/06/2012</a:t>
            </a:fld>
            <a:endParaRPr lang="es-MX"/>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MX"/>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2DBA15C-F4AF-4493-B6A9-EE193CE8288C}" type="slidenum">
              <a:rPr lang="es-MX" smtClean="0"/>
              <a:t>‹Nº›</a:t>
            </a:fld>
            <a:endParaRPr lang="es-MX"/>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5483763-2A31-4B1F-B255-62B4BC99DA03}" type="datetimeFigureOut">
              <a:rPr lang="es-MX" smtClean="0"/>
              <a:t>22/06/2012</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2DBA15C-F4AF-4493-B6A9-EE193CE8288C}" type="slidenum">
              <a:rPr lang="es-MX" smtClean="0"/>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5483763-2A31-4B1F-B255-62B4BC99DA03}" type="datetimeFigureOut">
              <a:rPr lang="es-MX" smtClean="0"/>
              <a:t>22/06/2012</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DBA15C-F4AF-4493-B6A9-EE193CE8288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1667" y="1752600"/>
            <a:ext cx="3820665" cy="4373563"/>
          </a:xfrm>
        </p:spPr>
      </p:pic>
    </p:spTree>
    <p:extLst>
      <p:ext uri="{BB962C8B-B14F-4D97-AF65-F5344CB8AC3E}">
        <p14:creationId xmlns:p14="http://schemas.microsoft.com/office/powerpoint/2010/main" val="3658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676875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99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MX" sz="3200" b="1" dirty="0" smtClean="0"/>
              <a:t>FUNCIONES DEL DIRECTOR</a:t>
            </a:r>
            <a:r>
              <a:rPr lang="es-MX" b="1" dirty="0" smtClean="0"/>
              <a:t>.</a:t>
            </a:r>
            <a:r>
              <a:rPr lang="es-MX" sz="1600" dirty="0"/>
              <a:t/>
            </a:r>
            <a:br>
              <a:rPr lang="es-MX" sz="1600" dirty="0"/>
            </a:br>
            <a:endParaRPr lang="es-MX" dirty="0"/>
          </a:p>
        </p:txBody>
      </p:sp>
      <p:sp>
        <p:nvSpPr>
          <p:cNvPr id="3" name="2 Marcador de contenido"/>
          <p:cNvSpPr>
            <a:spLocks noGrp="1"/>
          </p:cNvSpPr>
          <p:nvPr>
            <p:ph idx="1"/>
          </p:nvPr>
        </p:nvSpPr>
        <p:spPr/>
        <p:txBody>
          <a:bodyPr>
            <a:normAutofit/>
          </a:bodyPr>
          <a:lstStyle/>
          <a:p>
            <a:r>
              <a:rPr lang="es-MX" dirty="0" smtClean="0"/>
              <a:t>1.-  </a:t>
            </a:r>
            <a:r>
              <a:rPr lang="es-MX" dirty="0"/>
              <a:t>Seleccionar y aceptar a los nuevos integrantes del </a:t>
            </a:r>
            <a:r>
              <a:rPr lang="es-MX" dirty="0" smtClean="0"/>
              <a:t>Coro</a:t>
            </a:r>
          </a:p>
          <a:p>
            <a:r>
              <a:rPr lang="es-MX" dirty="0" smtClean="0"/>
              <a:t>2.- Darle </a:t>
            </a:r>
            <a:r>
              <a:rPr lang="es-MX" dirty="0"/>
              <a:t>carácter y seriedad a los ensayos. </a:t>
            </a:r>
            <a:endParaRPr lang="es-MX" dirty="0" smtClean="0"/>
          </a:p>
          <a:p>
            <a:r>
              <a:rPr lang="es-MX" dirty="0" smtClean="0"/>
              <a:t>3.- </a:t>
            </a:r>
            <a:r>
              <a:rPr lang="es-MX" dirty="0"/>
              <a:t>Garantizar, por él mismo u otras personas, la formación litúrgica sistemática de los integrantes del MINISTERIO LITÚRGICO DE LA MUSICA. </a:t>
            </a:r>
          </a:p>
        </p:txBody>
      </p:sp>
    </p:spTree>
    <p:extLst>
      <p:ext uri="{BB962C8B-B14F-4D97-AF65-F5344CB8AC3E}">
        <p14:creationId xmlns:p14="http://schemas.microsoft.com/office/powerpoint/2010/main" val="449910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smtClean="0"/>
          </a:p>
          <a:p>
            <a:endParaRPr lang="es-MX" dirty="0"/>
          </a:p>
          <a:p>
            <a:r>
              <a:rPr lang="es-MX" dirty="0" smtClean="0"/>
              <a:t>4</a:t>
            </a:r>
            <a:r>
              <a:rPr lang="es-MX" dirty="0"/>
              <a:t>.-  Programar el aprendizaje de los  nuevos cantos</a:t>
            </a:r>
          </a:p>
          <a:p>
            <a:endParaRPr lang="es-MX" dirty="0" smtClean="0"/>
          </a:p>
          <a:p>
            <a:r>
              <a:rPr lang="es-MX" dirty="0" smtClean="0"/>
              <a:t>5</a:t>
            </a:r>
            <a:r>
              <a:rPr lang="es-MX" dirty="0"/>
              <a:t>.- Dedicarle mucha atención y tiempo al conjunto acompañante del Coro</a:t>
            </a:r>
          </a:p>
          <a:p>
            <a:endParaRPr lang="es-MX" dirty="0"/>
          </a:p>
        </p:txBody>
      </p:sp>
    </p:spTree>
    <p:extLst>
      <p:ext uri="{BB962C8B-B14F-4D97-AF65-F5344CB8AC3E}">
        <p14:creationId xmlns:p14="http://schemas.microsoft.com/office/powerpoint/2010/main" val="52137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5577483"/>
          </a:xfrm>
        </p:spPr>
        <p:txBody>
          <a:bodyPr>
            <a:normAutofit/>
          </a:bodyPr>
          <a:lstStyle/>
          <a:p>
            <a:r>
              <a:rPr lang="es-MX" dirty="0" smtClean="0"/>
              <a:t>6.- Lograr </a:t>
            </a:r>
            <a:r>
              <a:rPr lang="es-MX" dirty="0"/>
              <a:t>que el comportamiento del Coro litúrgico durante la Celebración sea </a:t>
            </a:r>
            <a:r>
              <a:rPr lang="es-MX" dirty="0" smtClean="0"/>
              <a:t>ejemplar.</a:t>
            </a:r>
            <a:endParaRPr lang="es-MX" dirty="0"/>
          </a:p>
          <a:p>
            <a:r>
              <a:rPr lang="es-MX" dirty="0" smtClean="0"/>
              <a:t>7.- Hacer </a:t>
            </a:r>
            <a:r>
              <a:rPr lang="es-MX" dirty="0"/>
              <a:t>un esfuerzo constante de previsión y organización para evitar </a:t>
            </a:r>
            <a:r>
              <a:rPr lang="es-MX" dirty="0" smtClean="0"/>
              <a:t>improvisaciones.</a:t>
            </a:r>
            <a:endParaRPr lang="es-MX" dirty="0"/>
          </a:p>
          <a:p>
            <a:endParaRPr lang="es-MX" dirty="0"/>
          </a:p>
        </p:txBody>
      </p:sp>
    </p:spTree>
    <p:extLst>
      <p:ext uri="{BB962C8B-B14F-4D97-AF65-F5344CB8AC3E}">
        <p14:creationId xmlns:p14="http://schemas.microsoft.com/office/powerpoint/2010/main" val="1889887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8.- Mantenerse en estrecho contacto con los Pastores de la comunidad y los demás Dirigentes laicos de la misma. De ser posible, formar parte del EQUIPO </a:t>
            </a:r>
            <a:r>
              <a:rPr lang="es-MX" dirty="0" smtClean="0"/>
              <a:t>LITÚRGICO</a:t>
            </a:r>
          </a:p>
          <a:p>
            <a:endParaRPr lang="es-MX" dirty="0"/>
          </a:p>
          <a:p>
            <a:r>
              <a:rPr lang="es-MX" dirty="0"/>
              <a:t>9.- Tomar las decisiones técnicas que mejor favorezcan la participación de la comunidad en la Celebración</a:t>
            </a:r>
          </a:p>
          <a:p>
            <a:endParaRPr lang="es-MX" dirty="0"/>
          </a:p>
        </p:txBody>
      </p:sp>
    </p:spTree>
    <p:extLst>
      <p:ext uri="{BB962C8B-B14F-4D97-AF65-F5344CB8AC3E}">
        <p14:creationId xmlns:p14="http://schemas.microsoft.com/office/powerpoint/2010/main" val="7400151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76672"/>
            <a:ext cx="7416823" cy="5649491"/>
          </a:xfrm>
        </p:spPr>
      </p:pic>
      <p:sp>
        <p:nvSpPr>
          <p:cNvPr id="2" name="1 Título"/>
          <p:cNvSpPr>
            <a:spLocks noGrp="1"/>
          </p:cNvSpPr>
          <p:nvPr>
            <p:ph type="title"/>
          </p:nvPr>
        </p:nvSpPr>
        <p:spPr>
          <a:xfrm>
            <a:off x="611560" y="3861048"/>
            <a:ext cx="8260672" cy="1039427"/>
          </a:xfrm>
        </p:spPr>
        <p:txBody>
          <a:bodyPr>
            <a:normAutofit fontScale="90000"/>
          </a:bodyPr>
          <a:lstStyle/>
          <a:p>
            <a:pPr lvl="0"/>
            <a:r>
              <a:rPr lang="es-ES" sz="5300" b="1" dirty="0">
                <a:solidFill>
                  <a:schemeClr val="tx1"/>
                </a:solidFill>
              </a:rPr>
              <a:t>CORO PARROQUIAL</a:t>
            </a:r>
            <a:r>
              <a:rPr lang="es-MX" dirty="0"/>
              <a:t/>
            </a:r>
            <a:br>
              <a:rPr lang="es-MX" dirty="0"/>
            </a:br>
            <a:endParaRPr lang="es-MX" dirty="0"/>
          </a:p>
        </p:txBody>
      </p:sp>
    </p:spTree>
    <p:extLst>
      <p:ext uri="{BB962C8B-B14F-4D97-AF65-F5344CB8AC3E}">
        <p14:creationId xmlns:p14="http://schemas.microsoft.com/office/powerpoint/2010/main" val="28354541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60672" cy="1039427"/>
          </a:xfrm>
        </p:spPr>
        <p:txBody>
          <a:bodyPr>
            <a:noAutofit/>
          </a:bodyPr>
          <a:lstStyle/>
          <a:p>
            <a:pPr lvl="1"/>
            <a:r>
              <a:rPr lang="es-ES" sz="4400" b="1" dirty="0"/>
              <a:t>DEFINICIÓN</a:t>
            </a:r>
            <a:r>
              <a:rPr lang="es-ES" sz="4400" b="1" dirty="0" smtClean="0"/>
              <a:t>.</a:t>
            </a:r>
            <a:endParaRPr lang="es-MX" sz="4400" b="1" dirty="0"/>
          </a:p>
        </p:txBody>
      </p:sp>
      <p:sp>
        <p:nvSpPr>
          <p:cNvPr id="3" name="2 Marcador de contenido"/>
          <p:cNvSpPr>
            <a:spLocks noGrp="1"/>
          </p:cNvSpPr>
          <p:nvPr>
            <p:ph idx="1"/>
          </p:nvPr>
        </p:nvSpPr>
        <p:spPr/>
        <p:txBody>
          <a:bodyPr/>
          <a:lstStyle/>
          <a:p>
            <a:pPr marL="411480" lvl="1" indent="0">
              <a:buNone/>
            </a:pPr>
            <a:endParaRPr lang="es-MX" sz="1800" dirty="0"/>
          </a:p>
          <a:p>
            <a:endParaRPr lang="es-ES" b="1" dirty="0" smtClean="0">
              <a:latin typeface="Lucida Calligraphy" pitchFamily="66" charset="0"/>
            </a:endParaRPr>
          </a:p>
          <a:p>
            <a:endParaRPr lang="es-ES" b="1" dirty="0">
              <a:latin typeface="Lucida Calligraphy" pitchFamily="66" charset="0"/>
            </a:endParaRPr>
          </a:p>
          <a:p>
            <a:r>
              <a:rPr lang="es-ES" b="1" dirty="0" smtClean="0">
                <a:latin typeface="Lucida Calligraphy" pitchFamily="66" charset="0"/>
              </a:rPr>
              <a:t>El </a:t>
            </a:r>
            <a:r>
              <a:rPr lang="es-ES" b="1" dirty="0">
                <a:latin typeface="Lucida Calligraphy" pitchFamily="66" charset="0"/>
              </a:rPr>
              <a:t>coro es conjunto de personas que interpretan una pieza de música vocal de manera coordinada y que está formado por diferentes tipos de voces según su tesitura. </a:t>
            </a:r>
            <a:endParaRPr lang="es-MX" sz="2000" b="1" dirty="0">
              <a:latin typeface="Lucida Calligraphy" pitchFamily="66" charset="0"/>
            </a:endParaRPr>
          </a:p>
          <a:p>
            <a:endParaRPr lang="es-MX" dirty="0"/>
          </a:p>
        </p:txBody>
      </p:sp>
    </p:spTree>
    <p:extLst>
      <p:ext uri="{BB962C8B-B14F-4D97-AF65-F5344CB8AC3E}">
        <p14:creationId xmlns:p14="http://schemas.microsoft.com/office/powerpoint/2010/main" val="30365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834064" cy="914400"/>
          </a:xfrm>
        </p:spPr>
        <p:txBody>
          <a:bodyPr/>
          <a:lstStyle/>
          <a:p>
            <a:r>
              <a:rPr lang="es-MX" sz="5400" dirty="0" smtClean="0"/>
              <a:t>EL CORO.</a:t>
            </a: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777" y="2762137"/>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071" y="1628800"/>
            <a:ext cx="35052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224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800" dirty="0">
                <a:solidFill>
                  <a:schemeClr val="tx1"/>
                </a:solidFill>
              </a:rPr>
              <a:t>BREVE HISTORIA.</a:t>
            </a:r>
            <a:endParaRPr lang="es-MX" sz="4800" dirty="0">
              <a:solidFill>
                <a:schemeClr val="tx1"/>
              </a:solidFill>
            </a:endParaRPr>
          </a:p>
        </p:txBody>
      </p:sp>
      <p:sp>
        <p:nvSpPr>
          <p:cNvPr id="3" name="2 Marcador de contenido"/>
          <p:cNvSpPr>
            <a:spLocks noGrp="1"/>
          </p:cNvSpPr>
          <p:nvPr>
            <p:ph idx="1"/>
          </p:nvPr>
        </p:nvSpPr>
        <p:spPr/>
        <p:txBody>
          <a:bodyPr/>
          <a:lstStyle/>
          <a:p>
            <a:r>
              <a:rPr lang="es-ES" dirty="0"/>
              <a:t>Desde un principio no se le llamaba coro, sino que solo era grupo de personas que se reunían a cantar</a:t>
            </a:r>
            <a:r>
              <a:rPr lang="es-ES" dirty="0" smtClean="0"/>
              <a:t>.</a:t>
            </a:r>
          </a:p>
          <a:p>
            <a:endParaRPr lang="es-ES" dirty="0"/>
          </a:p>
          <a:p>
            <a:r>
              <a:rPr lang="es-ES" dirty="0"/>
              <a:t>El coro va tomando forma y auge en Grecia </a:t>
            </a:r>
            <a:endParaRPr lang="es-ES" dirty="0" smtClean="0"/>
          </a:p>
          <a:p>
            <a:r>
              <a:rPr lang="es-ES" dirty="0" smtClean="0"/>
              <a:t>En la </a:t>
            </a:r>
            <a:r>
              <a:rPr lang="es-ES" dirty="0"/>
              <a:t>Edad Media, el coro se ve fuertemente ligado a las funciones </a:t>
            </a:r>
            <a:r>
              <a:rPr lang="es-ES" dirty="0" smtClean="0"/>
              <a:t>litúrgicas.</a:t>
            </a:r>
          </a:p>
          <a:p>
            <a:r>
              <a:rPr lang="es-ES" dirty="0"/>
              <a:t>En el Antiguo Testamento está documentada la existencia de coros organizados en Israel</a:t>
            </a:r>
            <a:endParaRPr lang="es-MX" dirty="0"/>
          </a:p>
        </p:txBody>
      </p:sp>
    </p:spTree>
    <p:extLst>
      <p:ext uri="{BB962C8B-B14F-4D97-AF65-F5344CB8AC3E}">
        <p14:creationId xmlns:p14="http://schemas.microsoft.com/office/powerpoint/2010/main" val="3348621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600" b="1" dirty="0"/>
              <a:t>ILUMINACIÓN DOCTRINAL</a:t>
            </a:r>
            <a:r>
              <a:rPr lang="es-ES" sz="3600" b="1" dirty="0" smtClean="0"/>
              <a:t>.</a:t>
            </a:r>
            <a:endParaRPr lang="es-MX" sz="3600" b="1" dirty="0"/>
          </a:p>
        </p:txBody>
      </p:sp>
      <p:sp>
        <p:nvSpPr>
          <p:cNvPr id="3" name="2 Marcador de contenido"/>
          <p:cNvSpPr>
            <a:spLocks noGrp="1"/>
          </p:cNvSpPr>
          <p:nvPr>
            <p:ph idx="1"/>
          </p:nvPr>
        </p:nvSpPr>
        <p:spPr/>
        <p:txBody>
          <a:bodyPr>
            <a:normAutofit lnSpcReduction="10000"/>
          </a:bodyPr>
          <a:lstStyle/>
          <a:p>
            <a:r>
              <a:rPr lang="es-ES" dirty="0"/>
              <a:t>El coro merece una atención especial... </a:t>
            </a:r>
            <a:endParaRPr lang="es-ES" dirty="0" smtClean="0"/>
          </a:p>
          <a:p>
            <a:r>
              <a:rPr lang="es-ES" dirty="0"/>
              <a:t>se tendrá un coro o </a:t>
            </a:r>
            <a:r>
              <a:rPr lang="es-ES" dirty="0" err="1"/>
              <a:t>schola</a:t>
            </a:r>
            <a:r>
              <a:rPr lang="es-ES" dirty="0"/>
              <a:t> </a:t>
            </a:r>
            <a:r>
              <a:rPr lang="es-ES" dirty="0" err="1"/>
              <a:t>cantorum</a:t>
            </a:r>
            <a:r>
              <a:rPr lang="es-ES" dirty="0"/>
              <a:t> y se ha de fomentar con diligencia, sobre todo en las catedrales y las demás iglesias mayores, en los seminarios y las casas de estudios </a:t>
            </a:r>
            <a:r>
              <a:rPr lang="es-ES" dirty="0" smtClean="0"/>
              <a:t>religiosos.</a:t>
            </a:r>
          </a:p>
          <a:p>
            <a:r>
              <a:rPr lang="es-ES" dirty="0" smtClean="0"/>
              <a:t>Es </a:t>
            </a:r>
            <a:r>
              <a:rPr lang="es-ES" dirty="0"/>
              <a:t>igualmente oportuno establecer tales coros, inc1uso modestos, en las iglesias pequeñas (Instrucción </a:t>
            </a:r>
            <a:r>
              <a:rPr lang="es-ES" dirty="0" err="1"/>
              <a:t>Musicam</a:t>
            </a:r>
            <a:r>
              <a:rPr lang="es-ES" dirty="0"/>
              <a:t> </a:t>
            </a:r>
            <a:r>
              <a:rPr lang="es-ES" dirty="0" err="1"/>
              <a:t>Sacram</a:t>
            </a:r>
            <a:r>
              <a:rPr lang="es-ES" dirty="0"/>
              <a:t>, n. 19).</a:t>
            </a:r>
            <a:endParaRPr lang="es-MX" dirty="0"/>
          </a:p>
        </p:txBody>
      </p:sp>
    </p:spTree>
    <p:extLst>
      <p:ext uri="{BB962C8B-B14F-4D97-AF65-F5344CB8AC3E}">
        <p14:creationId xmlns:p14="http://schemas.microsoft.com/office/powerpoint/2010/main" val="1333223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98" y="640196"/>
            <a:ext cx="7662784" cy="5544616"/>
          </a:xfrm>
          <a:prstGeom prst="rect">
            <a:avLst/>
          </a:prstGeom>
        </p:spPr>
      </p:pic>
      <p:sp>
        <p:nvSpPr>
          <p:cNvPr id="2" name="1 Título"/>
          <p:cNvSpPr>
            <a:spLocks noGrp="1"/>
          </p:cNvSpPr>
          <p:nvPr>
            <p:ph type="ctrTitle"/>
          </p:nvPr>
        </p:nvSpPr>
        <p:spPr/>
        <p:txBody>
          <a:bodyPr>
            <a:noAutofit/>
          </a:bodyPr>
          <a:lstStyle/>
          <a:p>
            <a:r>
              <a:rPr lang="es-MX" sz="4000" b="1" dirty="0" smtClean="0">
                <a:solidFill>
                  <a:schemeClr val="bg2"/>
                </a:solidFill>
              </a:rPr>
              <a:t>EL MINISTERIO DE LA MÚSICA  EN LA LITURGIA.</a:t>
            </a:r>
            <a:endParaRPr lang="es-MX" sz="4000" b="1" dirty="0">
              <a:solidFill>
                <a:schemeClr val="bg2"/>
              </a:solidFill>
            </a:endParaRPr>
          </a:p>
        </p:txBody>
      </p:sp>
    </p:spTree>
    <p:extLst>
      <p:ext uri="{BB962C8B-B14F-4D97-AF65-F5344CB8AC3E}">
        <p14:creationId xmlns:p14="http://schemas.microsoft.com/office/powerpoint/2010/main" val="1508011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3600" b="1" dirty="0">
                <a:solidFill>
                  <a:schemeClr val="tx1"/>
                </a:solidFill>
              </a:rPr>
              <a:t>EPISCOPADO </a:t>
            </a:r>
            <a:r>
              <a:rPr lang="es-ES" sz="3600" b="1" dirty="0" smtClean="0">
                <a:solidFill>
                  <a:schemeClr val="tx1"/>
                </a:solidFill>
              </a:rPr>
              <a:t>MEXICANO</a:t>
            </a:r>
            <a:endParaRPr lang="es-MX" sz="3600" b="1" dirty="0">
              <a:solidFill>
                <a:schemeClr val="tx1"/>
              </a:solidFill>
            </a:endParaRPr>
          </a:p>
        </p:txBody>
      </p:sp>
      <p:sp>
        <p:nvSpPr>
          <p:cNvPr id="3" name="2 Marcador de contenido"/>
          <p:cNvSpPr>
            <a:spLocks noGrp="1"/>
          </p:cNvSpPr>
          <p:nvPr>
            <p:ph idx="1"/>
          </p:nvPr>
        </p:nvSpPr>
        <p:spPr/>
        <p:txBody>
          <a:bodyPr/>
          <a:lstStyle/>
          <a:p>
            <a:endParaRPr lang="es-MX" dirty="0" smtClean="0"/>
          </a:p>
          <a:p>
            <a:endParaRPr lang="es-MX" dirty="0"/>
          </a:p>
          <a:p>
            <a:endParaRPr lang="es-MX" dirty="0" smtClean="0"/>
          </a:p>
          <a:p>
            <a:r>
              <a:rPr lang="es-MX" sz="2800" b="1" dirty="0" smtClean="0"/>
              <a:t>Se insiste en la formación y atención al coro litúrgico.</a:t>
            </a:r>
            <a:endParaRPr lang="es-MX" sz="2800" b="1" dirty="0"/>
          </a:p>
        </p:txBody>
      </p:sp>
    </p:spTree>
    <p:extLst>
      <p:ext uri="{BB962C8B-B14F-4D97-AF65-F5344CB8AC3E}">
        <p14:creationId xmlns:p14="http://schemas.microsoft.com/office/powerpoint/2010/main" val="42447791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400" b="1" dirty="0"/>
              <a:t>LOS COROS </a:t>
            </a:r>
            <a:r>
              <a:rPr lang="es-ES" sz="4400" b="1" dirty="0" smtClean="0"/>
              <a:t>JUVENILES</a:t>
            </a:r>
            <a:endParaRPr lang="es-MX" sz="4400" b="1" dirty="0"/>
          </a:p>
        </p:txBody>
      </p:sp>
      <p:sp>
        <p:nvSpPr>
          <p:cNvPr id="3" name="2 Marcador de contenido"/>
          <p:cNvSpPr>
            <a:spLocks noGrp="1"/>
          </p:cNvSpPr>
          <p:nvPr>
            <p:ph idx="1"/>
          </p:nvPr>
        </p:nvSpPr>
        <p:spPr/>
        <p:txBody>
          <a:bodyPr>
            <a:normAutofit lnSpcReduction="10000"/>
          </a:bodyPr>
          <a:lstStyle/>
          <a:p>
            <a:endParaRPr lang="es-ES" dirty="0" smtClean="0"/>
          </a:p>
          <a:p>
            <a:endParaRPr lang="es-ES" dirty="0"/>
          </a:p>
          <a:p>
            <a:r>
              <a:rPr lang="es-ES" dirty="0" smtClean="0"/>
              <a:t>A </a:t>
            </a:r>
            <a:r>
              <a:rPr lang="es-ES" dirty="0"/>
              <a:t>los coros juveniles habrá que darles una especial atención a fin de ayudarlos a que no se conviertan en un simple grupo musical, sin sentido cristiano. </a:t>
            </a:r>
            <a:endParaRPr lang="es-ES" dirty="0" smtClean="0"/>
          </a:p>
          <a:p>
            <a:r>
              <a:rPr lang="es-ES" dirty="0"/>
              <a:t>A todos los ministros litúrgicos del canto y de la música, especialmente a los jóvenes, habrá que ayudarlos cuidadosamente en </a:t>
            </a:r>
            <a:r>
              <a:rPr lang="es-ES" dirty="0" smtClean="0"/>
              <a:t>tres aspectos.</a:t>
            </a:r>
            <a:endParaRPr lang="es-MX" dirty="0"/>
          </a:p>
        </p:txBody>
      </p:sp>
    </p:spTree>
    <p:extLst>
      <p:ext uri="{BB962C8B-B14F-4D97-AF65-F5344CB8AC3E}">
        <p14:creationId xmlns:p14="http://schemas.microsoft.com/office/powerpoint/2010/main" val="35134970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endParaRPr lang="es-ES" dirty="0" smtClean="0"/>
          </a:p>
          <a:p>
            <a:pPr lvl="0"/>
            <a:r>
              <a:rPr lang="es-ES" dirty="0" smtClean="0"/>
              <a:t>Formación </a:t>
            </a:r>
            <a:r>
              <a:rPr lang="es-ES" dirty="0"/>
              <a:t>cristiana. </a:t>
            </a:r>
            <a:endParaRPr lang="es-ES" dirty="0" smtClean="0"/>
          </a:p>
          <a:p>
            <a:pPr lvl="0"/>
            <a:endParaRPr lang="es-ES" dirty="0" smtClean="0"/>
          </a:p>
          <a:p>
            <a:pPr lvl="0"/>
            <a:r>
              <a:rPr lang="es-ES" dirty="0" smtClean="0"/>
              <a:t>Formación </a:t>
            </a:r>
            <a:r>
              <a:rPr lang="es-ES" dirty="0"/>
              <a:t>litúrgica. </a:t>
            </a:r>
            <a:endParaRPr lang="es-MX" dirty="0" smtClean="0"/>
          </a:p>
          <a:p>
            <a:endParaRPr lang="es-ES" dirty="0" smtClean="0"/>
          </a:p>
          <a:p>
            <a:endParaRPr lang="es-ES" dirty="0"/>
          </a:p>
          <a:p>
            <a:r>
              <a:rPr lang="es-ES" dirty="0" smtClean="0"/>
              <a:t>Formación </a:t>
            </a:r>
            <a:r>
              <a:rPr lang="es-ES" dirty="0"/>
              <a:t>técnica. </a:t>
            </a:r>
            <a:endParaRPr lang="es-MX" dirty="0"/>
          </a:p>
        </p:txBody>
      </p:sp>
    </p:spTree>
    <p:extLst>
      <p:ext uri="{BB962C8B-B14F-4D97-AF65-F5344CB8AC3E}">
        <p14:creationId xmlns:p14="http://schemas.microsoft.com/office/powerpoint/2010/main" val="3190239436"/>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800" b="1" dirty="0"/>
              <a:t>¡ATENCIÓN</a:t>
            </a:r>
            <a:r>
              <a:rPr lang="es-ES" sz="4800" b="1" dirty="0" smtClean="0"/>
              <a:t>!</a:t>
            </a:r>
            <a:endParaRPr lang="es-MX" sz="4800" b="1" dirty="0"/>
          </a:p>
        </p:txBody>
      </p:sp>
      <p:sp>
        <p:nvSpPr>
          <p:cNvPr id="3" name="2 Marcador de contenido"/>
          <p:cNvSpPr>
            <a:spLocks noGrp="1"/>
          </p:cNvSpPr>
          <p:nvPr>
            <p:ph idx="1"/>
          </p:nvPr>
        </p:nvSpPr>
        <p:spPr/>
        <p:txBody>
          <a:bodyPr>
            <a:normAutofit/>
          </a:bodyPr>
          <a:lstStyle/>
          <a:p>
            <a:r>
              <a:rPr lang="es-ES" dirty="0"/>
              <a:t>1 Cuidado especial hay que tener con los cantores y músicos </a:t>
            </a:r>
            <a:r>
              <a:rPr lang="es-ES" dirty="0" smtClean="0"/>
              <a:t>contratados.</a:t>
            </a:r>
          </a:p>
          <a:p>
            <a:r>
              <a:rPr lang="es-ES" dirty="0"/>
              <a:t>Todo los coros deber ser advertidos de que su ministerio litúrgico es un servicio indispensable a la </a:t>
            </a:r>
            <a:r>
              <a:rPr lang="es-ES" dirty="0" smtClean="0"/>
              <a:t>comunidad.</a:t>
            </a:r>
          </a:p>
          <a:p>
            <a:r>
              <a:rPr lang="es-MX" dirty="0"/>
              <a:t>No debe perderse de vista que, antes que cantores, los miembros del Coro litúrgico son cristianos convocados también a la </a:t>
            </a:r>
            <a:r>
              <a:rPr lang="es-MX" dirty="0" smtClean="0"/>
              <a:t>Celebración.</a:t>
            </a:r>
          </a:p>
        </p:txBody>
      </p:sp>
    </p:spTree>
    <p:extLst>
      <p:ext uri="{BB962C8B-B14F-4D97-AF65-F5344CB8AC3E}">
        <p14:creationId xmlns:p14="http://schemas.microsoft.com/office/powerpoint/2010/main" val="19269288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El Coro Litúrgico debe tener muy presente que la Misa NO ES UN CONCIERTO</a:t>
            </a:r>
          </a:p>
          <a:p>
            <a:endParaRPr lang="es-MX" dirty="0" smtClean="0"/>
          </a:p>
          <a:p>
            <a:r>
              <a:rPr lang="es-MX" dirty="0" smtClean="0"/>
              <a:t>Si </a:t>
            </a:r>
            <a:r>
              <a:rPr lang="es-MX" dirty="0"/>
              <a:t>en alguna ocasión especial, o en un momento específico de la Celebración, El Coro decide entonar un canto más elaborado, deberá hacerlo dentro del espíritu de dicha Celebración, y en el momento litúrgico adecuado</a:t>
            </a:r>
          </a:p>
          <a:p>
            <a:endParaRPr lang="es-MX" dirty="0"/>
          </a:p>
        </p:txBody>
      </p:sp>
    </p:spTree>
    <p:extLst>
      <p:ext uri="{BB962C8B-B14F-4D97-AF65-F5344CB8AC3E}">
        <p14:creationId xmlns:p14="http://schemas.microsoft.com/office/powerpoint/2010/main" val="41409316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400" b="1" dirty="0" smtClean="0"/>
              <a:t>MEMORANDUM.</a:t>
            </a:r>
            <a:endParaRPr lang="es-MX" sz="4400" b="1" dirty="0"/>
          </a:p>
        </p:txBody>
      </p:sp>
      <p:sp>
        <p:nvSpPr>
          <p:cNvPr id="3" name="2 Marcador de contenido"/>
          <p:cNvSpPr>
            <a:spLocks noGrp="1"/>
          </p:cNvSpPr>
          <p:nvPr>
            <p:ph idx="1"/>
          </p:nvPr>
        </p:nvSpPr>
        <p:spPr/>
        <p:txBody>
          <a:bodyPr>
            <a:normAutofit/>
          </a:bodyPr>
          <a:lstStyle/>
          <a:p>
            <a:endParaRPr lang="es-ES" sz="4000" b="1" dirty="0" smtClean="0">
              <a:solidFill>
                <a:schemeClr val="tx1"/>
              </a:solidFill>
            </a:endParaRPr>
          </a:p>
          <a:p>
            <a:r>
              <a:rPr lang="es-ES" sz="4000" b="1" dirty="0" smtClean="0">
                <a:solidFill>
                  <a:schemeClr val="tx1"/>
                </a:solidFill>
              </a:rPr>
              <a:t>La </a:t>
            </a:r>
            <a:r>
              <a:rPr lang="es-ES" sz="4000" b="1" dirty="0">
                <a:solidFill>
                  <a:schemeClr val="tx1"/>
                </a:solidFill>
              </a:rPr>
              <a:t>finalidad </a:t>
            </a:r>
            <a:r>
              <a:rPr lang="es-ES" sz="4000" b="1" dirty="0" smtClean="0">
                <a:solidFill>
                  <a:schemeClr val="tx1"/>
                </a:solidFill>
              </a:rPr>
              <a:t> del coro es </a:t>
            </a:r>
            <a:r>
              <a:rPr lang="es-ES" sz="4000" b="1" dirty="0">
                <a:solidFill>
                  <a:schemeClr val="tx1"/>
                </a:solidFill>
              </a:rPr>
              <a:t>apoyar el canto del pueblo</a:t>
            </a:r>
            <a:endParaRPr lang="es-MX" sz="4000" b="1" dirty="0">
              <a:solidFill>
                <a:schemeClr val="tx1"/>
              </a:solidFill>
            </a:endParaRPr>
          </a:p>
        </p:txBody>
      </p:sp>
    </p:spTree>
    <p:extLst>
      <p:ext uri="{BB962C8B-B14F-4D97-AF65-F5344CB8AC3E}">
        <p14:creationId xmlns:p14="http://schemas.microsoft.com/office/powerpoint/2010/main" val="700215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800" b="1" dirty="0">
                <a:solidFill>
                  <a:schemeClr val="tx1"/>
                </a:solidFill>
              </a:rPr>
              <a:t>ENSAYOS</a:t>
            </a:r>
            <a:r>
              <a:rPr lang="es-ES" sz="4800" b="1" dirty="0" smtClean="0">
                <a:solidFill>
                  <a:schemeClr val="tx1"/>
                </a:solidFill>
              </a:rPr>
              <a:t>.</a:t>
            </a:r>
            <a:endParaRPr lang="es-MX" sz="4800" b="1" dirty="0">
              <a:solidFill>
                <a:schemeClr val="tx1"/>
              </a:solidFill>
            </a:endParaRPr>
          </a:p>
        </p:txBody>
      </p:sp>
      <p:sp>
        <p:nvSpPr>
          <p:cNvPr id="3" name="2 Marcador de contenido"/>
          <p:cNvSpPr>
            <a:spLocks noGrp="1"/>
          </p:cNvSpPr>
          <p:nvPr>
            <p:ph idx="1"/>
          </p:nvPr>
        </p:nvSpPr>
        <p:spPr/>
        <p:txBody>
          <a:bodyPr>
            <a:normAutofit/>
          </a:bodyPr>
          <a:lstStyle/>
          <a:p>
            <a:endParaRPr lang="es-ES" sz="3200" dirty="0" smtClean="0">
              <a:solidFill>
                <a:schemeClr val="tx1"/>
              </a:solidFill>
            </a:endParaRPr>
          </a:p>
          <a:p>
            <a:endParaRPr lang="es-ES" sz="3200" dirty="0">
              <a:solidFill>
                <a:schemeClr val="tx1"/>
              </a:solidFill>
            </a:endParaRPr>
          </a:p>
          <a:p>
            <a:r>
              <a:rPr lang="es-ES" sz="3200" dirty="0" smtClean="0">
                <a:solidFill>
                  <a:schemeClr val="tx1"/>
                </a:solidFill>
              </a:rPr>
              <a:t>Es </a:t>
            </a:r>
            <a:r>
              <a:rPr lang="es-ES" sz="3200" dirty="0">
                <a:solidFill>
                  <a:schemeClr val="tx1"/>
                </a:solidFill>
              </a:rPr>
              <a:t>muy importante que, oportunamente, se tengan </a:t>
            </a:r>
            <a:r>
              <a:rPr lang="es-ES" sz="3200" b="1" dirty="0">
                <a:solidFill>
                  <a:schemeClr val="tx1"/>
                </a:solidFill>
              </a:rPr>
              <a:t>ensayos con el pueblo</a:t>
            </a:r>
            <a:r>
              <a:rPr lang="es-ES" sz="3200" dirty="0">
                <a:solidFill>
                  <a:schemeClr val="tx1"/>
                </a:solidFill>
              </a:rPr>
              <a:t>, para ir formado un repertorio </a:t>
            </a:r>
            <a:r>
              <a:rPr lang="es-ES" sz="3200" dirty="0" smtClean="0">
                <a:solidFill>
                  <a:schemeClr val="tx1"/>
                </a:solidFill>
              </a:rPr>
              <a:t>popular.</a:t>
            </a:r>
            <a:endParaRPr lang="es-MX" sz="3200" dirty="0">
              <a:solidFill>
                <a:schemeClr val="tx1"/>
              </a:solidFill>
            </a:endParaRPr>
          </a:p>
        </p:txBody>
      </p:sp>
    </p:spTree>
    <p:extLst>
      <p:ext uri="{BB962C8B-B14F-4D97-AF65-F5344CB8AC3E}">
        <p14:creationId xmlns:p14="http://schemas.microsoft.com/office/powerpoint/2010/main" val="2953902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400" b="1" dirty="0">
                <a:solidFill>
                  <a:schemeClr val="tx1"/>
                </a:solidFill>
              </a:rPr>
              <a:t>NECESIDAD</a:t>
            </a:r>
            <a:r>
              <a:rPr lang="es-ES" sz="4400" b="1" dirty="0" smtClean="0">
                <a:solidFill>
                  <a:schemeClr val="tx1"/>
                </a:solidFill>
              </a:rPr>
              <a:t>.</a:t>
            </a:r>
            <a:endParaRPr lang="es-MX" sz="4400" b="1" dirty="0">
              <a:solidFill>
                <a:schemeClr val="tx1"/>
              </a:solidFill>
            </a:endParaRPr>
          </a:p>
        </p:txBody>
      </p:sp>
      <p:sp>
        <p:nvSpPr>
          <p:cNvPr id="3" name="2 Marcador de contenido"/>
          <p:cNvSpPr>
            <a:spLocks noGrp="1"/>
          </p:cNvSpPr>
          <p:nvPr>
            <p:ph idx="1"/>
          </p:nvPr>
        </p:nvSpPr>
        <p:spPr/>
        <p:txBody>
          <a:bodyPr/>
          <a:lstStyle/>
          <a:p>
            <a:endParaRPr lang="es-ES" dirty="0" smtClean="0"/>
          </a:p>
          <a:p>
            <a:endParaRPr lang="es-ES" dirty="0"/>
          </a:p>
          <a:p>
            <a:r>
              <a:rPr lang="es-ES" sz="4000" dirty="0" smtClean="0">
                <a:solidFill>
                  <a:schemeClr val="tx1"/>
                </a:solidFill>
              </a:rPr>
              <a:t>Es </a:t>
            </a:r>
            <a:r>
              <a:rPr lang="es-ES" sz="4000" dirty="0">
                <a:solidFill>
                  <a:schemeClr val="tx1"/>
                </a:solidFill>
              </a:rPr>
              <a:t>conveniente que haya al menos uno o dos cantores bien formados en cada parroquia o comunidad </a:t>
            </a:r>
            <a:endParaRPr lang="es-MX" sz="4000" dirty="0">
              <a:solidFill>
                <a:schemeClr val="tx1"/>
              </a:solidFill>
            </a:endParaRPr>
          </a:p>
        </p:txBody>
      </p:sp>
    </p:spTree>
    <p:extLst>
      <p:ext uri="{BB962C8B-B14F-4D97-AF65-F5344CB8AC3E}">
        <p14:creationId xmlns:p14="http://schemas.microsoft.com/office/powerpoint/2010/main" val="7513367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chemeClr val="tx1"/>
                </a:solidFill>
              </a:rPr>
              <a:t>UN VERDADERO MINISTERIO LITÚRGICO</a:t>
            </a:r>
            <a:endParaRPr lang="es-MX" dirty="0">
              <a:solidFill>
                <a:schemeClr val="tx1"/>
              </a:solidFill>
            </a:endParaRPr>
          </a:p>
        </p:txBody>
      </p:sp>
      <p:sp>
        <p:nvSpPr>
          <p:cNvPr id="3" name="2 Marcador de contenido"/>
          <p:cNvSpPr>
            <a:spLocks noGrp="1"/>
          </p:cNvSpPr>
          <p:nvPr>
            <p:ph idx="1"/>
          </p:nvPr>
        </p:nvSpPr>
        <p:spPr/>
        <p:txBody>
          <a:bodyPr>
            <a:normAutofit/>
          </a:bodyPr>
          <a:lstStyle/>
          <a:p>
            <a:r>
              <a:rPr lang="es-ES" dirty="0"/>
              <a:t>Los cantores y los miembros del coro no son artistas invitados sino miembros de la comunidad que celebra o al menos, creyentes integrados en la </a:t>
            </a:r>
            <a:r>
              <a:rPr lang="es-ES" dirty="0" smtClean="0"/>
              <a:t>celebración.</a:t>
            </a:r>
          </a:p>
          <a:p>
            <a:r>
              <a:rPr lang="es-ES" dirty="0" smtClean="0"/>
              <a:t>Han </a:t>
            </a:r>
            <a:r>
              <a:rPr lang="es-ES" dirty="0"/>
              <a:t>de ser cristianos que celebran regularmente y que además ensayan </a:t>
            </a:r>
            <a:r>
              <a:rPr lang="es-ES" dirty="0" smtClean="0"/>
              <a:t>regularmente.</a:t>
            </a:r>
          </a:p>
          <a:p>
            <a:endParaRPr lang="es-MX" dirty="0"/>
          </a:p>
        </p:txBody>
      </p:sp>
    </p:spTree>
    <p:extLst>
      <p:ext uri="{BB962C8B-B14F-4D97-AF65-F5344CB8AC3E}">
        <p14:creationId xmlns:p14="http://schemas.microsoft.com/office/powerpoint/2010/main" val="1199636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r>
              <a:rPr lang="es-ES" dirty="0"/>
              <a:t>Ejercen su ministerio con verdadero espíritu de servicio, evitando el protagonismo y el exhibicionismo personal, sobre todo en las bodas y las exequias, donde son requeridos sus servicios. </a:t>
            </a:r>
            <a:r>
              <a:rPr lang="es-ES" b="1" dirty="0"/>
              <a:t>Entre el coro y el presidente de la celebración debe establecerse una buena coordinación. </a:t>
            </a:r>
            <a:endParaRPr lang="es-MX" dirty="0"/>
          </a:p>
          <a:p>
            <a:r>
              <a:rPr lang="es-ES" dirty="0"/>
              <a:t>La existencia de un coro no significa que la asamblea quede dispensada de cantar. En realidad, la comunidad es la verdadera protagonista, que con sus aclamaciones, diálogos y respuestas, vive la liturgia en primera persona. </a:t>
            </a:r>
            <a:endParaRPr lang="es-MX" dirty="0"/>
          </a:p>
          <a:p>
            <a:endParaRPr lang="es-MX" dirty="0"/>
          </a:p>
        </p:txBody>
      </p:sp>
    </p:spTree>
    <p:extLst>
      <p:ext uri="{BB962C8B-B14F-4D97-AF65-F5344CB8AC3E}">
        <p14:creationId xmlns:p14="http://schemas.microsoft.com/office/powerpoint/2010/main" val="29436983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ESQUEMA GENERAL.</a:t>
            </a:r>
          </a:p>
          <a:p>
            <a:endParaRPr lang="es-MX" dirty="0" smtClean="0"/>
          </a:p>
          <a:p>
            <a:endParaRPr lang="es-MX" dirty="0"/>
          </a:p>
          <a:p>
            <a:r>
              <a:rPr lang="es-MX" b="1" dirty="0" smtClean="0"/>
              <a:t>INTRODUCCIÓN.</a:t>
            </a:r>
          </a:p>
          <a:p>
            <a:r>
              <a:rPr lang="es-ES" b="1" dirty="0" smtClean="0"/>
              <a:t>1.- PERFIL </a:t>
            </a:r>
            <a:r>
              <a:rPr lang="es-ES" b="1" dirty="0"/>
              <a:t>DEL </a:t>
            </a:r>
            <a:r>
              <a:rPr lang="es-ES" b="1" dirty="0" smtClean="0"/>
              <a:t>DIRECTOR DE CORO.</a:t>
            </a:r>
          </a:p>
          <a:p>
            <a:r>
              <a:rPr lang="es-ES" b="1" dirty="0" smtClean="0"/>
              <a:t>2.- EL ORGANISTA 	(INSTRUMENTISTA).</a:t>
            </a:r>
          </a:p>
          <a:p>
            <a:r>
              <a:rPr lang="es-ES" b="1" dirty="0" smtClean="0"/>
              <a:t>3.- ANIMADOR </a:t>
            </a:r>
            <a:r>
              <a:rPr lang="es-ES" b="1" dirty="0"/>
              <a:t>DE </a:t>
            </a:r>
            <a:r>
              <a:rPr lang="es-ES" b="1" dirty="0" smtClean="0"/>
              <a:t>CANTO.</a:t>
            </a:r>
          </a:p>
          <a:p>
            <a:r>
              <a:rPr lang="es-ES" b="1" dirty="0" smtClean="0"/>
              <a:t>4.- EL </a:t>
            </a:r>
            <a:r>
              <a:rPr lang="es-ES" b="1" dirty="0"/>
              <a:t>CORO.</a:t>
            </a:r>
            <a:endParaRPr lang="es-MX" dirty="0"/>
          </a:p>
          <a:p>
            <a:endParaRPr lang="es-MX" dirty="0"/>
          </a:p>
        </p:txBody>
      </p:sp>
    </p:spTree>
    <p:extLst>
      <p:ext uri="{BB962C8B-B14F-4D97-AF65-F5344CB8AC3E}">
        <p14:creationId xmlns:p14="http://schemas.microsoft.com/office/powerpoint/2010/main" val="3554566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z="4800" dirty="0"/>
              <a:t>FUNCIONES DEL CORO</a:t>
            </a:r>
            <a:endParaRPr lang="es-MX" sz="4800" dirty="0"/>
          </a:p>
        </p:txBody>
      </p:sp>
      <p:sp>
        <p:nvSpPr>
          <p:cNvPr id="2" name="1 Marcador de contenido"/>
          <p:cNvSpPr>
            <a:spLocks noGrp="1"/>
          </p:cNvSpPr>
          <p:nvPr>
            <p:ph idx="1"/>
          </p:nvPr>
        </p:nvSpPr>
        <p:spPr/>
        <p:txBody>
          <a:bodyPr>
            <a:normAutofit fontScale="77500" lnSpcReduction="20000"/>
          </a:bodyPr>
          <a:lstStyle/>
          <a:p>
            <a:pPr lvl="0"/>
            <a:r>
              <a:rPr lang="es-MX" dirty="0"/>
              <a:t>Hace función de puente, es un mediador para ayudar a la Asamblea a expresarse musicalmente. Cualquier iniciativa musical del coro que reduzca o quite la Asamblea este “derecho y deber” es, litúrgicamente hablando, algo incorrecto, sino existen razones válidas para ello.</a:t>
            </a:r>
          </a:p>
          <a:p>
            <a:pPr lvl="0"/>
            <a:r>
              <a:rPr lang="es-MX" dirty="0"/>
              <a:t>Resulta muy valioso como impulsor: asegura un mínimo de voces afinadas y rítmicas para poder comenzar un canto en forma correcta, y estimular así a la Asamblea a unirse al canto. </a:t>
            </a:r>
          </a:p>
          <a:p>
            <a:pPr lvl="0"/>
            <a:r>
              <a:rPr lang="es-MX" dirty="0"/>
              <a:t>Garantiza el ritmo, el tono, el estilo, y aún el texto de cada canto. Cuando se canta en grades núcleos hay tendencias a amortiguar el ritmo del canto, introducirle alteraciones melódicas, e incluso textos. El Coro litúrgico salva así la autenticidad de la composición musical. </a:t>
            </a:r>
          </a:p>
          <a:p>
            <a:endParaRPr lang="es-MX" dirty="0"/>
          </a:p>
        </p:txBody>
      </p:sp>
    </p:spTree>
    <p:extLst>
      <p:ext uri="{BB962C8B-B14F-4D97-AF65-F5344CB8AC3E}">
        <p14:creationId xmlns:p14="http://schemas.microsoft.com/office/powerpoint/2010/main" val="1874538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836713"/>
            <a:ext cx="7745505" cy="5289450"/>
          </a:xfrm>
        </p:spPr>
        <p:txBody>
          <a:bodyPr>
            <a:normAutofit/>
          </a:bodyPr>
          <a:lstStyle/>
          <a:p>
            <a:pPr lvl="4"/>
            <a:r>
              <a:rPr lang="es-MX" dirty="0" smtClean="0"/>
              <a:t>FUNCIONES DEL CORO</a:t>
            </a:r>
          </a:p>
          <a:p>
            <a:endParaRPr lang="es-MX" dirty="0"/>
          </a:p>
          <a:p>
            <a:endParaRPr lang="es-MX" dirty="0" smtClean="0"/>
          </a:p>
          <a:p>
            <a:pPr lvl="0"/>
            <a:r>
              <a:rPr lang="es-ES" sz="1800" dirty="0"/>
              <a:t>Expresan los sentimientos de fe (alegría, petición, alabanza, dolor ... ) y ayudan a que la comunidad celebre con mayor inteligencia y sintonía el misterio que celebra.</a:t>
            </a:r>
            <a:endParaRPr lang="es-MX" sz="1800" dirty="0"/>
          </a:p>
          <a:p>
            <a:pPr lvl="0"/>
            <a:r>
              <a:rPr lang="es-ES" sz="1800" dirty="0"/>
              <a:t>Cantan solos en momentos determinados, por ejemplo durante la procesión de ofrendas y la comunión, creando un espacio de paz y de descanso para la comunidad, que escucha el canto y se deja envolver en sus sentimientos. </a:t>
            </a:r>
            <a:endParaRPr lang="es-MX" sz="1800" dirty="0"/>
          </a:p>
          <a:p>
            <a:pPr lvl="0"/>
            <a:r>
              <a:rPr lang="es-ES" sz="1800" dirty="0"/>
              <a:t>Algunos cantos, por su naturaleza, permiten o aconsejan alternar entre el coro y la asamblea o un cantor y la asamblea: gloria, salmo responsorial, credo, cordero y cantos de entrada y de comunión. Conviene respetar esta alternancia, que da vida y aire a dichos cantos. </a:t>
            </a:r>
            <a:endParaRPr lang="es-MX" sz="1800" dirty="0"/>
          </a:p>
          <a:p>
            <a:pPr lvl="0"/>
            <a:r>
              <a:rPr lang="es-ES" sz="1800" dirty="0"/>
              <a:t>Finalmente, el coro facilita que la asamblea aprenda cantos nuevos. </a:t>
            </a:r>
            <a:endParaRPr lang="es-MX" sz="1800" dirty="0"/>
          </a:p>
          <a:p>
            <a:endParaRPr lang="es-MX" dirty="0"/>
          </a:p>
        </p:txBody>
      </p:sp>
    </p:spTree>
    <p:extLst>
      <p:ext uri="{BB962C8B-B14F-4D97-AF65-F5344CB8AC3E}">
        <p14:creationId xmlns:p14="http://schemas.microsoft.com/office/powerpoint/2010/main" val="3980738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3600" dirty="0"/>
              <a:t>3.- EL ANIMADOR </a:t>
            </a:r>
            <a:r>
              <a:rPr lang="es-MX" sz="3600" dirty="0" smtClean="0"/>
              <a:t>MUSICAL</a:t>
            </a:r>
            <a:endParaRPr lang="es-MX" sz="6600" dirty="0"/>
          </a:p>
        </p:txBody>
      </p:sp>
      <p:sp>
        <p:nvSpPr>
          <p:cNvPr id="2" name="1 Marcador de contenido"/>
          <p:cNvSpPr>
            <a:spLocks noGrp="1"/>
          </p:cNvSpPr>
          <p:nvPr>
            <p:ph idx="1"/>
          </p:nvPr>
        </p:nvSpPr>
        <p:spPr/>
        <p:txBody>
          <a:bodyPr/>
          <a:lstStyle/>
          <a:p>
            <a:endParaRPr lang="es-MX" dirty="0" smtClean="0"/>
          </a:p>
          <a:p>
            <a:endParaRPr lang="es-MX" dirty="0"/>
          </a:p>
          <a:p>
            <a:r>
              <a:rPr lang="es-MX" dirty="0" smtClean="0"/>
              <a:t>Es </a:t>
            </a:r>
            <a:r>
              <a:rPr lang="es-MX" dirty="0"/>
              <a:t>el personaje que “ anima a cantar a la Asamblea”, indicándole con gestos sobrios y frases breves cuándo debe empezar a cantar, manteniendo el ritmo del canto con movimientos cadenciosos de sus brazos y manos</a:t>
            </a:r>
          </a:p>
        </p:txBody>
      </p:sp>
    </p:spTree>
    <p:extLst>
      <p:ext uri="{BB962C8B-B14F-4D97-AF65-F5344CB8AC3E}">
        <p14:creationId xmlns:p14="http://schemas.microsoft.com/office/powerpoint/2010/main" val="3356830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a:t>El animador del coro</a:t>
            </a:r>
            <a:endParaRPr lang="es-MX" dirty="0"/>
          </a:p>
        </p:txBody>
      </p:sp>
      <p:sp>
        <p:nvSpPr>
          <p:cNvPr id="2" name="1 Marcador de contenido"/>
          <p:cNvSpPr>
            <a:spLocks noGrp="1"/>
          </p:cNvSpPr>
          <p:nvPr>
            <p:ph idx="1"/>
          </p:nvPr>
        </p:nvSpPr>
        <p:spPr/>
        <p:txBody>
          <a:bodyPr>
            <a:normAutofit fontScale="92500" lnSpcReduction="10000"/>
          </a:bodyPr>
          <a:lstStyle/>
          <a:p>
            <a:r>
              <a:rPr lang="es-MX" dirty="0"/>
              <a:t>3.4.1 Gran parte de su servicio se desarrolla antes de la celebración, escogiendo el repertorio con criterios litúrgicos y pastorales, balanceando las varias intervenciones de la asamblea, del salmista, del coro, de los instrumentistas.</a:t>
            </a:r>
          </a:p>
          <a:p>
            <a:r>
              <a:rPr lang="es-MX" dirty="0"/>
              <a:t>3.4.2 Pero su papel es decisivo también en los espacios de ensayo del canto. Persuadir a una asamblea a prepararse al canto de modo eficaz y agradable como para suscitar la espera de la celebración, es prueba de indudable habilidad pedagógica.</a:t>
            </a:r>
          </a:p>
          <a:p>
            <a:endParaRPr lang="es-MX" dirty="0"/>
          </a:p>
        </p:txBody>
      </p:sp>
    </p:spTree>
    <p:extLst>
      <p:ext uri="{BB962C8B-B14F-4D97-AF65-F5344CB8AC3E}">
        <p14:creationId xmlns:p14="http://schemas.microsoft.com/office/powerpoint/2010/main" val="1083213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8490" y="570156"/>
            <a:ext cx="7756263" cy="554588"/>
          </a:xfrm>
        </p:spPr>
        <p:txBody>
          <a:bodyPr/>
          <a:lstStyle/>
          <a:p>
            <a:endParaRPr lang="es-MX" dirty="0"/>
          </a:p>
        </p:txBody>
      </p:sp>
      <p:sp>
        <p:nvSpPr>
          <p:cNvPr id="2" name="1 Marcador de contenido"/>
          <p:cNvSpPr>
            <a:spLocks noGrp="1"/>
          </p:cNvSpPr>
          <p:nvPr>
            <p:ph idx="1"/>
          </p:nvPr>
        </p:nvSpPr>
        <p:spPr/>
        <p:txBody>
          <a:bodyPr>
            <a:normAutofit fontScale="77500" lnSpcReduction="20000"/>
          </a:bodyPr>
          <a:lstStyle/>
          <a:p>
            <a:r>
              <a:rPr lang="es-MX" dirty="0"/>
              <a:t>3.4.3 Durante la celebración estará atento a no monopolizar la atención. Será expresivo, medido, y no espectacular. Indicará el inicio de las intervenciones del coro, de los solistas y de la asamblea, y marcará el tiempo o siempre o solamente en los acentos fuertes, evitando gestos inútiles que acaparen la atención.</a:t>
            </a:r>
          </a:p>
          <a:p>
            <a:r>
              <a:rPr lang="es-MX" dirty="0"/>
              <a:t>3.4.4 Un buen animador musical es un profesionista al que se exige también necesariamente una competencia en el campo litúrgico y educativo. No hará cantar sólo por motivos profesionales o estéticos, sino para conducir, a través de un servicio convencido y gozoso, a una experiencia más penetrante de Dios, que se entrega dentro de una acción simbólico-cultual.</a:t>
            </a:r>
          </a:p>
          <a:p>
            <a:endParaRPr lang="es-MX" dirty="0"/>
          </a:p>
        </p:txBody>
      </p:sp>
    </p:spTree>
    <p:extLst>
      <p:ext uri="{BB962C8B-B14F-4D97-AF65-F5344CB8AC3E}">
        <p14:creationId xmlns:p14="http://schemas.microsoft.com/office/powerpoint/2010/main" val="229375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INSTRUMENTOS MUSICALES.</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958181"/>
            <a:ext cx="4762500" cy="3810000"/>
          </a:xfrm>
        </p:spPr>
      </p:pic>
    </p:spTree>
    <p:extLst>
      <p:ext uri="{BB962C8B-B14F-4D97-AF65-F5344CB8AC3E}">
        <p14:creationId xmlns:p14="http://schemas.microsoft.com/office/powerpoint/2010/main" val="15657395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MX" dirty="0"/>
              <a:t>La Iglesia no pretende imponer una rígida uniformidad en aquello que no afecta a la fe o al bien de toda la comunidad, ni siquiera en la Liturgia; por el contrario, respecta y promueve el genio y las cualidades peculiares de las distintas razas y </a:t>
            </a:r>
            <a:r>
              <a:rPr lang="es-MX" dirty="0" smtClean="0"/>
              <a:t>pueblos</a:t>
            </a:r>
          </a:p>
          <a:p>
            <a:r>
              <a:rPr lang="es-MX" dirty="0"/>
              <a:t>Estudia con simpatía y, si puede, conserva íntegro lo que en las costumbres de los pueblos encuentra que no esté indisolublemente ligado a supersticiones y errores, y aún a veces lo acepta en la misma Liturgia, con tal que se pueda armonizar con su verdadero y auténtico espíritu”. (SC  #37 y siguientes) </a:t>
            </a:r>
          </a:p>
          <a:p>
            <a:r>
              <a:rPr lang="es-MX" dirty="0"/>
              <a:t>“Téngase en gran estima en la Iglesia latina el órgano de tubos, como instrumento musical tradicional, cuyo sonido puede aportar un esplendor notable a las ceremonias eclesiásticas y levantar poderosamente las almas hacia Dios y hacia las realidades celestiales” (Constitución </a:t>
            </a:r>
            <a:r>
              <a:rPr lang="es-MX" dirty="0" err="1"/>
              <a:t>Sacrosanctum</a:t>
            </a:r>
            <a:r>
              <a:rPr lang="es-MX" dirty="0"/>
              <a:t> </a:t>
            </a:r>
            <a:r>
              <a:rPr lang="es-MX" dirty="0" err="1"/>
              <a:t>Concilium</a:t>
            </a:r>
            <a:r>
              <a:rPr lang="es-MX" dirty="0"/>
              <a:t>, n.120).</a:t>
            </a:r>
          </a:p>
          <a:p>
            <a:pPr marL="0" indent="0">
              <a:buNone/>
            </a:pPr>
            <a:endParaRPr lang="es-MX" dirty="0"/>
          </a:p>
        </p:txBody>
      </p:sp>
      <p:sp>
        <p:nvSpPr>
          <p:cNvPr id="3" name="2 Título"/>
          <p:cNvSpPr>
            <a:spLocks noGrp="1"/>
          </p:cNvSpPr>
          <p:nvPr>
            <p:ph type="title"/>
          </p:nvPr>
        </p:nvSpPr>
        <p:spPr/>
        <p:txBody>
          <a:bodyPr/>
          <a:lstStyle/>
          <a:p>
            <a:r>
              <a:rPr lang="es-MX" sz="3200" b="1" dirty="0" smtClean="0"/>
              <a:t>LOS INSTRUMENTOS MUSICALES EN LA SAGRADA LITURGIA</a:t>
            </a:r>
            <a:endParaRPr lang="es-MX" sz="3200" dirty="0"/>
          </a:p>
        </p:txBody>
      </p:sp>
    </p:spTree>
    <p:extLst>
      <p:ext uri="{BB962C8B-B14F-4D97-AF65-F5344CB8AC3E}">
        <p14:creationId xmlns:p14="http://schemas.microsoft.com/office/powerpoint/2010/main" val="2251058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MX" dirty="0" smtClean="0"/>
          </a:p>
          <a:p>
            <a:r>
              <a:rPr lang="es-MX" dirty="0" smtClean="0"/>
              <a:t>“</a:t>
            </a:r>
            <a:r>
              <a:rPr lang="es-MX" dirty="0"/>
              <a:t>Los instrumentos musicales pueden ser de gran utilidad en las celebraciones sagradas, ya acompañen el canto, ya intervengan solos. El empleo de instrumentos en el acompañamiento de los cantos puede ser bueno para sostener las voces, facilitar la participación y hacer más profunda la unidad de la asamblea” (Instrucción </a:t>
            </a:r>
            <a:r>
              <a:rPr lang="es-MX" dirty="0" err="1"/>
              <a:t>Musicam</a:t>
            </a:r>
            <a:r>
              <a:rPr lang="es-MX" dirty="0"/>
              <a:t> </a:t>
            </a:r>
            <a:r>
              <a:rPr lang="es-MX" dirty="0" err="1"/>
              <a:t>Sacram</a:t>
            </a:r>
            <a:r>
              <a:rPr lang="es-MX" dirty="0"/>
              <a:t>, n. 62 y 64).</a:t>
            </a:r>
            <a:br>
              <a:rPr lang="es-MX" dirty="0"/>
            </a:br>
            <a:endParaRPr lang="es-MX" dirty="0"/>
          </a:p>
        </p:txBody>
      </p:sp>
      <p:sp>
        <p:nvSpPr>
          <p:cNvPr id="3" name="2 Título"/>
          <p:cNvSpPr>
            <a:spLocks noGrp="1"/>
          </p:cNvSpPr>
          <p:nvPr>
            <p:ph type="title"/>
          </p:nvPr>
        </p:nvSpPr>
        <p:spPr/>
        <p:txBody>
          <a:bodyPr>
            <a:normAutofit fontScale="90000"/>
          </a:bodyPr>
          <a:lstStyle/>
          <a:p>
            <a:r>
              <a:rPr lang="es-MX" sz="1400" dirty="0" smtClean="0"/>
              <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600" dirty="0" smtClean="0"/>
              <a:t>Aun </a:t>
            </a:r>
            <a:r>
              <a:rPr lang="es-MX" sz="1600" dirty="0"/>
              <a:t>cuando la música eclesiástica es exclusivamente vocal, </a:t>
            </a:r>
            <a:r>
              <a:rPr lang="es-MX" sz="1600" b="1" dirty="0" err="1"/>
              <a:t>permítese</a:t>
            </a:r>
            <a:r>
              <a:rPr lang="es-MX" sz="1600" b="1" dirty="0"/>
              <a:t> en ella el uso del órgano y, en algún caso particular y con la debida licencia del Ordinario, también el de otros instrumentos</a:t>
            </a:r>
            <a:r>
              <a:rPr lang="es-MX" sz="1600" dirty="0"/>
              <a:t> </a:t>
            </a:r>
            <a:r>
              <a:rPr lang="es-MX" sz="1600" b="1" i="1" dirty="0"/>
              <a:t>(Motu propio de Pío X, números 9 y 15).</a:t>
            </a:r>
            <a:r>
              <a:rPr lang="es-MX" sz="2000" dirty="0"/>
              <a:t/>
            </a:r>
            <a:br>
              <a:rPr lang="es-MX" sz="2000" dirty="0"/>
            </a:br>
            <a:r>
              <a:rPr lang="es-MX" sz="1800" b="1" i="1" dirty="0"/>
              <a:t> </a:t>
            </a:r>
            <a:r>
              <a:rPr lang="es-MX" sz="1800" dirty="0"/>
              <a:t/>
            </a:r>
            <a:br>
              <a:rPr lang="es-MX" sz="1800" dirty="0"/>
            </a:br>
            <a:endParaRPr lang="es-MX" dirty="0"/>
          </a:p>
        </p:txBody>
      </p:sp>
    </p:spTree>
    <p:extLst>
      <p:ext uri="{BB962C8B-B14F-4D97-AF65-F5344CB8AC3E}">
        <p14:creationId xmlns:p14="http://schemas.microsoft.com/office/powerpoint/2010/main" val="1360645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smtClean="0"/>
          </a:p>
          <a:p>
            <a:endParaRPr lang="es-MX" dirty="0"/>
          </a:p>
          <a:p>
            <a:r>
              <a:rPr lang="es-MX" dirty="0" smtClean="0"/>
              <a:t>Instrumento </a:t>
            </a:r>
            <a:r>
              <a:rPr lang="es-MX" dirty="0"/>
              <a:t>musical por excelencia para las celebraciones litúrgicas sigue siendo hoy el órgano de tubos, como afirmó la Constitución sobre Sagrada Liturgia del Concilio Vaticano II, en su número 120. </a:t>
            </a:r>
          </a:p>
          <a:p>
            <a:pPr marL="0" indent="0">
              <a:buNone/>
            </a:pPr>
            <a:endParaRPr lang="es-MX" dirty="0"/>
          </a:p>
        </p:txBody>
      </p:sp>
      <p:sp>
        <p:nvSpPr>
          <p:cNvPr id="3" name="2 Título"/>
          <p:cNvSpPr>
            <a:spLocks noGrp="1"/>
          </p:cNvSpPr>
          <p:nvPr>
            <p:ph type="title"/>
          </p:nvPr>
        </p:nvSpPr>
        <p:spPr/>
        <p:txBody>
          <a:bodyPr/>
          <a:lstStyle/>
          <a:p>
            <a:r>
              <a:rPr lang="es-MX" sz="4000" dirty="0"/>
              <a:t>4.2 EL ÓRGANO. </a:t>
            </a:r>
          </a:p>
        </p:txBody>
      </p:sp>
    </p:spTree>
    <p:extLst>
      <p:ext uri="{BB962C8B-B14F-4D97-AF65-F5344CB8AC3E}">
        <p14:creationId xmlns:p14="http://schemas.microsoft.com/office/powerpoint/2010/main" val="3701148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6652"/>
            <a:ext cx="799288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19" y="582706"/>
            <a:ext cx="2438400" cy="30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780928"/>
            <a:ext cx="1847850" cy="323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582706"/>
            <a:ext cx="1524000" cy="323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306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183880" cy="5274912"/>
          </a:xfrm>
        </p:spPr>
        <p:txBody>
          <a:bodyPr>
            <a:normAutofit/>
          </a:bodyPr>
          <a:lstStyle/>
          <a:p>
            <a:r>
              <a:rPr lang="es-MX" dirty="0" smtClean="0"/>
              <a:t>INTRODUCCIÓN.</a:t>
            </a:r>
          </a:p>
          <a:p>
            <a:endParaRPr lang="es-MX" dirty="0" smtClean="0"/>
          </a:p>
          <a:p>
            <a:pPr marL="0" indent="0">
              <a:buNone/>
            </a:pPr>
            <a:r>
              <a:rPr lang="es-MX" dirty="0" smtClean="0"/>
              <a:t>“</a:t>
            </a:r>
            <a:r>
              <a:rPr lang="es-MX" dirty="0"/>
              <a:t>La Iglesia desea ardientemente que se lleve a todos los fieles a aquella participación plena, consciente y activa, en las Celebraciones litúrgicas, que exige la naturaleza de la Liturgia misma, y a la cual tienen derecho y obligación en virtud del Bautismo”. </a:t>
            </a:r>
          </a:p>
          <a:p>
            <a:r>
              <a:rPr lang="es-MX" dirty="0"/>
              <a:t>Constitución sobre la Sagrada Liturgia, (</a:t>
            </a:r>
            <a:r>
              <a:rPr lang="es-MX" dirty="0" err="1"/>
              <a:t>Sacrosantum</a:t>
            </a:r>
            <a:r>
              <a:rPr lang="es-MX" dirty="0"/>
              <a:t> </a:t>
            </a:r>
            <a:r>
              <a:rPr lang="es-MX" dirty="0" err="1"/>
              <a:t>Concilium</a:t>
            </a:r>
            <a:r>
              <a:rPr lang="es-MX" dirty="0"/>
              <a:t>) # 14 – Roma, </a:t>
            </a:r>
            <a:r>
              <a:rPr lang="es-MX" dirty="0" smtClean="0"/>
              <a:t>1963.</a:t>
            </a:r>
            <a:endParaRPr lang="es-MX" dirty="0"/>
          </a:p>
          <a:p>
            <a:endParaRPr lang="es-MX" dirty="0"/>
          </a:p>
        </p:txBody>
      </p:sp>
    </p:spTree>
    <p:extLst>
      <p:ext uri="{BB962C8B-B14F-4D97-AF65-F5344CB8AC3E}">
        <p14:creationId xmlns:p14="http://schemas.microsoft.com/office/powerpoint/2010/main" val="31042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Ahora </a:t>
            </a:r>
            <a:r>
              <a:rPr lang="es-MX" dirty="0"/>
              <a:t>bien, en el culto divino se pueden admitir otros instrumentos además del órgano, con tal que “sean aptos o puedan adaptarse al uso sagrado, convengan a la dignidad del templo y contribuyan realmente a la edificación de los fieles” (SC 120). Varios instrumentos de cuerda y de viento se han introducido ya habitualmente en muchas asambleas para dignificar la celebración.</a:t>
            </a:r>
          </a:p>
          <a:p>
            <a:endParaRPr lang="es-MX" dirty="0"/>
          </a:p>
        </p:txBody>
      </p:sp>
      <p:sp>
        <p:nvSpPr>
          <p:cNvPr id="3" name="2 Título"/>
          <p:cNvSpPr>
            <a:spLocks noGrp="1"/>
          </p:cNvSpPr>
          <p:nvPr>
            <p:ph type="title"/>
          </p:nvPr>
        </p:nvSpPr>
        <p:spPr/>
        <p:txBody>
          <a:bodyPr/>
          <a:lstStyle/>
          <a:p>
            <a:r>
              <a:rPr lang="es-MX" sz="3600" dirty="0"/>
              <a:t>4.3 OTROS INSTRUMENTOS</a:t>
            </a:r>
            <a:r>
              <a:rPr lang="es-MX" sz="3600" dirty="0" smtClean="0"/>
              <a:t>.</a:t>
            </a:r>
            <a:endParaRPr lang="es-MX" sz="3600" dirty="0"/>
          </a:p>
        </p:txBody>
      </p:sp>
    </p:spTree>
    <p:extLst>
      <p:ext uri="{BB962C8B-B14F-4D97-AF65-F5344CB8AC3E}">
        <p14:creationId xmlns:p14="http://schemas.microsoft.com/office/powerpoint/2010/main" val="1294414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r>
              <a:rPr lang="es-MX" dirty="0" smtClean="0"/>
              <a:t>Entre </a:t>
            </a:r>
            <a:r>
              <a:rPr lang="es-MX" dirty="0"/>
              <a:t>ellos destaca la guitarra, instrumento muy estimado en nuestra cultura, que se aprende a tocar fácilmente, al menos para acompañar con unos acordes. Es muy apreciada en la evangelización de niños y jóvenes, en campamentos, peregrinaciones, grupos pequeños, convivencias y excursiones, etc. También, en las celebraciones litúrgicas, puede facilitar la participación de toda la asamblea si es usado con maestría y verdadero sentido musical y litúrgico. Pero su uso generalizado y en no pocas ocasiones mal enfocado, ha trivializado la finalidad del acompañamiento instrumental en las celebraciones, por el empleo de ritmos inadecuados y líneas melódicas impropias de la música litúrgica. Es necesario y urgente encauzar el uso que se hace de la guitarra en las misas dominicales, para </a:t>
            </a:r>
            <a:r>
              <a:rPr lang="es-MX" b="1" i="1" dirty="0"/>
              <a:t>que el instrumento se adapte a la celebración y no al revés.</a:t>
            </a:r>
            <a:endParaRPr lang="es-MX" dirty="0"/>
          </a:p>
          <a:p>
            <a:endParaRPr lang="es-MX" dirty="0"/>
          </a:p>
        </p:txBody>
      </p:sp>
      <p:sp>
        <p:nvSpPr>
          <p:cNvPr id="3" name="2 Título"/>
          <p:cNvSpPr>
            <a:spLocks noGrp="1"/>
          </p:cNvSpPr>
          <p:nvPr>
            <p:ph type="title"/>
          </p:nvPr>
        </p:nvSpPr>
        <p:spPr/>
        <p:txBody>
          <a:bodyPr/>
          <a:lstStyle/>
          <a:p>
            <a:r>
              <a:rPr lang="es-MX" dirty="0"/>
              <a:t>4.4 LA GUITARRA.</a:t>
            </a:r>
          </a:p>
        </p:txBody>
      </p:sp>
    </p:spTree>
    <p:extLst>
      <p:ext uri="{BB962C8B-B14F-4D97-AF65-F5344CB8AC3E}">
        <p14:creationId xmlns:p14="http://schemas.microsoft.com/office/powerpoint/2010/main" val="310572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dirty="0"/>
          </a:p>
        </p:txBody>
      </p:sp>
      <p:sp>
        <p:nvSpPr>
          <p:cNvPr id="3" name="2 Título"/>
          <p:cNvSpPr>
            <a:spLocks noGrp="1"/>
          </p:cNvSpPr>
          <p:nvPr>
            <p:ph type="title"/>
          </p:nvPr>
        </p:nvSpPr>
        <p:spPr/>
        <p:txBody>
          <a:bodyPr/>
          <a:lstStyle/>
          <a:p>
            <a:r>
              <a:rPr lang="es-MX" dirty="0" smtClean="0"/>
              <a:t>LA GUITARRA.</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0808"/>
            <a:ext cx="60960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121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060848"/>
            <a:ext cx="4896544" cy="3672407"/>
          </a:xfrm>
        </p:spPr>
      </p:pic>
      <p:sp>
        <p:nvSpPr>
          <p:cNvPr id="3" name="2 Título"/>
          <p:cNvSpPr>
            <a:spLocks noGrp="1"/>
          </p:cNvSpPr>
          <p:nvPr>
            <p:ph type="title"/>
          </p:nvPr>
        </p:nvSpPr>
        <p:spPr/>
        <p:txBody>
          <a:bodyPr/>
          <a:lstStyle/>
          <a:p>
            <a:endParaRPr lang="es-MX"/>
          </a:p>
        </p:txBody>
      </p:sp>
    </p:spTree>
    <p:extLst>
      <p:ext uri="{BB962C8B-B14F-4D97-AF65-F5344CB8AC3E}">
        <p14:creationId xmlns:p14="http://schemas.microsoft.com/office/powerpoint/2010/main" val="4125108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5 </a:t>
            </a:r>
            <a:r>
              <a:rPr lang="es-MX" dirty="0"/>
              <a:t>EL </a:t>
            </a:r>
            <a:r>
              <a:rPr lang="es-MX" dirty="0" smtClean="0"/>
              <a:t>ORGANISTA</a:t>
            </a:r>
            <a:endParaRPr lang="es-MX" dirty="0"/>
          </a:p>
        </p:txBody>
      </p:sp>
      <p:sp>
        <p:nvSpPr>
          <p:cNvPr id="2" name="1 Marcador de contenido"/>
          <p:cNvSpPr>
            <a:spLocks noGrp="1"/>
          </p:cNvSpPr>
          <p:nvPr>
            <p:ph idx="1"/>
          </p:nvPr>
        </p:nvSpPr>
        <p:spPr/>
        <p:txBody>
          <a:bodyPr>
            <a:normAutofit fontScale="92500" lnSpcReduction="20000"/>
          </a:bodyPr>
          <a:lstStyle/>
          <a:p>
            <a:r>
              <a:rPr lang="es-ES" b="1" dirty="0" smtClean="0"/>
              <a:t>Es </a:t>
            </a:r>
            <a:r>
              <a:rPr lang="es-ES" b="1" dirty="0"/>
              <a:t>un individuo capacitado, creyente, y bien dispuesto a servir en las celebraciones litúrgicas tocando el órgano con destreza y creatividad en el compromiso de la participación personal y de la asamblea congregada.</a:t>
            </a:r>
            <a:endParaRPr lang="es-MX" dirty="0"/>
          </a:p>
          <a:p>
            <a:r>
              <a:rPr lang="es-MX" dirty="0"/>
              <a:t>También “</a:t>
            </a:r>
            <a:r>
              <a:rPr lang="es-MX" dirty="0" smtClean="0"/>
              <a:t>debe </a:t>
            </a:r>
            <a:r>
              <a:rPr lang="es-MX" dirty="0"/>
              <a:t>conocer y penetrarse íntimamente del espíritu de la liturgia, para que, al ejercer su oficio, incluso en la improvisación, </a:t>
            </a:r>
            <a:r>
              <a:rPr lang="es-MX" dirty="0" smtClean="0"/>
              <a:t>enriquezca </a:t>
            </a:r>
            <a:r>
              <a:rPr lang="es-MX" dirty="0"/>
              <a:t>la celebración, según la verdadera naturaleza de cada uno de sus elementos y </a:t>
            </a:r>
            <a:r>
              <a:rPr lang="es-MX" dirty="0" smtClean="0"/>
              <a:t>favorezca </a:t>
            </a:r>
            <a:r>
              <a:rPr lang="es-MX" dirty="0"/>
              <a:t>la participación de los fieles” (MS 67).</a:t>
            </a:r>
          </a:p>
          <a:p>
            <a:endParaRPr lang="es-MX" dirty="0"/>
          </a:p>
          <a:p>
            <a:endParaRPr lang="es-MX" dirty="0"/>
          </a:p>
        </p:txBody>
      </p:sp>
    </p:spTree>
    <p:extLst>
      <p:ext uri="{BB962C8B-B14F-4D97-AF65-F5344CB8AC3E}">
        <p14:creationId xmlns:p14="http://schemas.microsoft.com/office/powerpoint/2010/main" val="1355455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sz="3200" dirty="0"/>
              <a:t>Funciones y Requisitos del Organista</a:t>
            </a:r>
            <a:r>
              <a:rPr lang="es-ES" dirty="0"/>
              <a:t>.</a:t>
            </a:r>
            <a:endParaRPr lang="es-MX" dirty="0"/>
          </a:p>
        </p:txBody>
      </p:sp>
      <p:sp>
        <p:nvSpPr>
          <p:cNvPr id="2" name="1 Marcador de contenido"/>
          <p:cNvSpPr>
            <a:spLocks noGrp="1"/>
          </p:cNvSpPr>
          <p:nvPr>
            <p:ph idx="1"/>
          </p:nvPr>
        </p:nvSpPr>
        <p:spPr/>
        <p:txBody>
          <a:bodyPr>
            <a:normAutofit fontScale="92500" lnSpcReduction="10000"/>
          </a:bodyPr>
          <a:lstStyle/>
          <a:p>
            <a:r>
              <a:rPr lang="es-ES" dirty="0"/>
              <a:t>5.1.1 Estimula y facilita la participaci6n de la asamblea, para que ésta se una profundamente en el amor a Dios. </a:t>
            </a:r>
            <a:endParaRPr lang="es-MX" dirty="0"/>
          </a:p>
          <a:p>
            <a:r>
              <a:rPr lang="es-ES" dirty="0"/>
              <a:t> </a:t>
            </a:r>
            <a:endParaRPr lang="es-MX" dirty="0"/>
          </a:p>
          <a:p>
            <a:r>
              <a:rPr lang="es-ES" dirty="0"/>
              <a:t>5.1.2 EI organista debe elegir cuidadosamente los registros para no apagar o tapar las voces, tanto solistas como del coro o pueblo. </a:t>
            </a:r>
            <a:endParaRPr lang="es-ES" dirty="0" smtClean="0"/>
          </a:p>
          <a:p>
            <a:r>
              <a:rPr lang="es-ES" dirty="0" smtClean="0"/>
              <a:t>5.1.2.1 Debe </a:t>
            </a:r>
            <a:r>
              <a:rPr lang="es-ES" dirty="0"/>
              <a:t>saber transportar las obras a las distintas tonalidades para que el canto sea más fácil de interpretar en la altura apropiada. </a:t>
            </a:r>
            <a:endParaRPr lang="es-ES" dirty="0" smtClean="0"/>
          </a:p>
          <a:p>
            <a:endParaRPr lang="es-MX" dirty="0"/>
          </a:p>
        </p:txBody>
      </p:sp>
    </p:spTree>
    <p:extLst>
      <p:ext uri="{BB962C8B-B14F-4D97-AF65-F5344CB8AC3E}">
        <p14:creationId xmlns:p14="http://schemas.microsoft.com/office/powerpoint/2010/main" val="2064851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MX"/>
          </a:p>
        </p:txBody>
      </p:sp>
      <p:sp>
        <p:nvSpPr>
          <p:cNvPr id="2" name="1 Marcador de contenido"/>
          <p:cNvSpPr>
            <a:spLocks noGrp="1"/>
          </p:cNvSpPr>
          <p:nvPr>
            <p:ph idx="1"/>
          </p:nvPr>
        </p:nvSpPr>
        <p:spPr/>
        <p:txBody>
          <a:bodyPr>
            <a:normAutofit/>
          </a:bodyPr>
          <a:lstStyle/>
          <a:p>
            <a:r>
              <a:rPr lang="es-ES" dirty="0"/>
              <a:t>5.1.2.2 Debe de conocer a la perfección las partes de la misa, así como el carácter de ésta, para hacer uso justo del instrumento cada vez que sea requerido. </a:t>
            </a:r>
          </a:p>
          <a:p>
            <a:r>
              <a:rPr lang="es-ES" dirty="0"/>
              <a:t>5.1.2.3 Además, tiene que elegir a conciencia los cantos de la misa, de acuerdo al tiempo </a:t>
            </a:r>
            <a:r>
              <a:rPr lang="es-ES" dirty="0" err="1"/>
              <a:t>Iitúrgico</a:t>
            </a:r>
            <a:r>
              <a:rPr lang="es-ES" dirty="0"/>
              <a:t> y a los días festivos que se celebren. </a:t>
            </a:r>
            <a:endParaRPr lang="es-MX" dirty="0"/>
          </a:p>
          <a:p>
            <a:r>
              <a:rPr lang="es-ES" dirty="0"/>
              <a:t> </a:t>
            </a:r>
            <a:endParaRPr lang="es-MX" dirty="0"/>
          </a:p>
          <a:p>
            <a:endParaRPr lang="es-MX" dirty="0"/>
          </a:p>
        </p:txBody>
      </p:sp>
    </p:spTree>
    <p:extLst>
      <p:ext uri="{BB962C8B-B14F-4D97-AF65-F5344CB8AC3E}">
        <p14:creationId xmlns:p14="http://schemas.microsoft.com/office/powerpoint/2010/main" val="2088122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MX"/>
          </a:p>
        </p:txBody>
      </p:sp>
      <p:sp>
        <p:nvSpPr>
          <p:cNvPr id="2" name="1 Marcador de contenido"/>
          <p:cNvSpPr>
            <a:spLocks noGrp="1"/>
          </p:cNvSpPr>
          <p:nvPr>
            <p:ph idx="1"/>
          </p:nvPr>
        </p:nvSpPr>
        <p:spPr/>
        <p:txBody>
          <a:bodyPr>
            <a:normAutofit fontScale="85000" lnSpcReduction="20000"/>
          </a:bodyPr>
          <a:lstStyle/>
          <a:p>
            <a:r>
              <a:rPr lang="es-ES" dirty="0"/>
              <a:t>5.1.3 Como ha de ser claro, el organista debe de profesar la religión católica, y llevar con honor y respeto, el nombre y gloria de Dios ante todo su trabajo, ya que es a él a quien se le dedica todo su esfuerzo y obra artística.</a:t>
            </a:r>
          </a:p>
          <a:p>
            <a:r>
              <a:rPr lang="es-ES" dirty="0"/>
              <a:t>Además de cumplir adecuadamente con todos los sacramentos, como muestra de una correcta y plena fe cristiana; sin olvidar la gran importancia de una amplia formación litúrgica, que finca bases firmes para el verdadero y puro amor hacia Cristo.  </a:t>
            </a:r>
          </a:p>
          <a:p>
            <a:r>
              <a:rPr lang="es-ES" dirty="0"/>
              <a:t>Su ministerio no puede ser auténtico si no hay coherencia entre la fe y la vida diaria. </a:t>
            </a:r>
            <a:endParaRPr lang="es-MX" dirty="0"/>
          </a:p>
          <a:p>
            <a:endParaRPr lang="es-MX" dirty="0"/>
          </a:p>
        </p:txBody>
      </p:sp>
    </p:spTree>
    <p:extLst>
      <p:ext uri="{BB962C8B-B14F-4D97-AF65-F5344CB8AC3E}">
        <p14:creationId xmlns:p14="http://schemas.microsoft.com/office/powerpoint/2010/main" val="1668221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MX" sz="4000" b="1" dirty="0" smtClean="0"/>
              <a:t>6</a:t>
            </a:r>
            <a:r>
              <a:rPr lang="es-MX" sz="4000" b="1" dirty="0"/>
              <a:t>.-  </a:t>
            </a:r>
            <a:r>
              <a:rPr lang="es-MX" sz="4000" b="1" dirty="0" smtClean="0"/>
              <a:t>INSTRUMENTOS Y LA MÚSICA INTRUMENTAL.</a:t>
            </a:r>
            <a:endParaRPr lang="es-MX" sz="4000" dirty="0"/>
          </a:p>
        </p:txBody>
      </p:sp>
      <p:sp>
        <p:nvSpPr>
          <p:cNvPr id="2" name="1 Marcador de contenido"/>
          <p:cNvSpPr>
            <a:spLocks noGrp="1"/>
          </p:cNvSpPr>
          <p:nvPr>
            <p:ph idx="1"/>
          </p:nvPr>
        </p:nvSpPr>
        <p:spPr/>
        <p:txBody>
          <a:bodyPr>
            <a:normAutofit fontScale="70000" lnSpcReduction="20000"/>
          </a:bodyPr>
          <a:lstStyle/>
          <a:p>
            <a:endParaRPr lang="es-MX" dirty="0" smtClean="0"/>
          </a:p>
          <a:p>
            <a:r>
              <a:rPr lang="es-MX" dirty="0"/>
              <a:t>T</a:t>
            </a:r>
            <a:r>
              <a:rPr lang="es-MX" dirty="0" smtClean="0"/>
              <a:t>oda </a:t>
            </a:r>
            <a:r>
              <a:rPr lang="es-MX" dirty="0"/>
              <a:t>expresión musical -y aquí en particular todo instrumento- tiene </a:t>
            </a:r>
            <a:r>
              <a:rPr lang="es-MX" dirty="0" smtClean="0"/>
              <a:t>derecho a </a:t>
            </a:r>
            <a:r>
              <a:rPr lang="es-MX" dirty="0"/>
              <a:t>entrar en la </a:t>
            </a:r>
            <a:r>
              <a:rPr lang="es-MX" dirty="0" smtClean="0"/>
              <a:t>liturgia, en tanto respete las exigencias litúrgicas, teniendo en cuenta la primera de todas: </a:t>
            </a:r>
            <a:r>
              <a:rPr lang="es-MX" dirty="0"/>
              <a:t>la de </a:t>
            </a:r>
            <a:r>
              <a:rPr lang="es-MX" b="1" dirty="0"/>
              <a:t>dar voz a cada expresión cultural y a todo instrumento capaz de hacer arte</a:t>
            </a:r>
            <a:r>
              <a:rPr lang="es-MX" b="1" dirty="0" smtClean="0"/>
              <a:t>.</a:t>
            </a:r>
          </a:p>
          <a:p>
            <a:r>
              <a:rPr lang="es-MX" dirty="0"/>
              <a:t>El problema tal vez, suscitado todavía hoy por voces nostálgicas, va dirigido no tanto al tipo de instrumento que hay que usar en las celebraciones </a:t>
            </a:r>
            <a:r>
              <a:rPr lang="es-MX" i="1" dirty="0"/>
              <a:t>(no existe un instrumento «sagrado</a:t>
            </a:r>
            <a:r>
              <a:rPr lang="es-MX" dirty="0"/>
              <a:t>»), cuanto a su modo de empleo. También aquí, el profesionalismo, arte, sentido litúrgico y capacidad de integrarse con los otros papeles activos de la celebración, hacen del instrumentista un ministro que da calidad a la acción de la que es parte y que refuerza, </a:t>
            </a:r>
            <a:r>
              <a:rPr lang="es-MX" dirty="0" smtClean="0"/>
              <a:t>encuadra y </a:t>
            </a:r>
            <a:r>
              <a:rPr lang="es-MX" dirty="0"/>
              <a:t>exalta la participación de todos.</a:t>
            </a:r>
          </a:p>
          <a:p>
            <a:endParaRPr lang="es-MX" dirty="0"/>
          </a:p>
          <a:p>
            <a:endParaRPr lang="es-MX" dirty="0"/>
          </a:p>
        </p:txBody>
      </p:sp>
    </p:spTree>
    <p:extLst>
      <p:ext uri="{BB962C8B-B14F-4D97-AF65-F5344CB8AC3E}">
        <p14:creationId xmlns:p14="http://schemas.microsoft.com/office/powerpoint/2010/main" val="558615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MX" dirty="0" smtClean="0"/>
              <a:t>los </a:t>
            </a:r>
            <a:r>
              <a:rPr lang="es-MX" dirty="0"/>
              <a:t>instrumentos también pueden tocarse solos en algunos momentos de </a:t>
            </a:r>
            <a:r>
              <a:rPr lang="es-MX" dirty="0" smtClean="0"/>
              <a:t>la </a:t>
            </a:r>
            <a:r>
              <a:rPr lang="es-MX" dirty="0"/>
              <a:t>celebración en que las voces callan: antes de la llegada del sacerdote al altar, mientras se preparan los dones, durante la comunión y al final de la misa.</a:t>
            </a:r>
          </a:p>
          <a:p>
            <a:r>
              <a:rPr lang="es-MX" dirty="0"/>
              <a:t>Hay que tener en cuenta que el carácter peculiar de algunas celebraciones y tiempos litúrgicos impide tocar los instrumentos (excepto para acompañar el canto) de manera que se signifique dicho carácter: penitencia, dolor, discreción y contención de la alegría. Esto sucede en adviento, en cuaresma, en el Triduo pascual y en las misas de difuntos.</a:t>
            </a:r>
          </a:p>
          <a:p>
            <a:endParaRPr lang="es-MX" dirty="0"/>
          </a:p>
        </p:txBody>
      </p:sp>
      <p:sp>
        <p:nvSpPr>
          <p:cNvPr id="3" name="2 Título"/>
          <p:cNvSpPr>
            <a:spLocks noGrp="1"/>
          </p:cNvSpPr>
          <p:nvPr>
            <p:ph type="title"/>
          </p:nvPr>
        </p:nvSpPr>
        <p:spPr/>
        <p:txBody>
          <a:bodyPr/>
          <a:lstStyle/>
          <a:p>
            <a:r>
              <a:rPr lang="es-MX" sz="4800" dirty="0"/>
              <a:t>6.1 Música instrumental</a:t>
            </a:r>
            <a:r>
              <a:rPr lang="es-MX" sz="4800" dirty="0" smtClean="0"/>
              <a:t>:</a:t>
            </a:r>
            <a:endParaRPr lang="es-MX" sz="4800" dirty="0"/>
          </a:p>
        </p:txBody>
      </p:sp>
    </p:spTree>
    <p:extLst>
      <p:ext uri="{BB962C8B-B14F-4D97-AF65-F5344CB8AC3E}">
        <p14:creationId xmlns:p14="http://schemas.microsoft.com/office/powerpoint/2010/main" val="101859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a:t>“Los católicos, lectores, comentadores y cuantos pertenecen al Coro, desempeñan un auténtico ministerio litúrgico. Ejerzan, por tanto, su oficio con la sincera piedad y el orden que conviene a tan gran Misterio, y les exige con razón el Pueblo de Dios”.- </a:t>
            </a:r>
            <a:r>
              <a:rPr lang="es-MX" dirty="0" smtClean="0"/>
              <a:t>(S.C. #29</a:t>
            </a:r>
            <a:r>
              <a:rPr lang="es-MX" dirty="0"/>
              <a:t>) </a:t>
            </a:r>
          </a:p>
          <a:p>
            <a:endParaRPr lang="es-MX" dirty="0"/>
          </a:p>
        </p:txBody>
      </p:sp>
    </p:spTree>
    <p:extLst>
      <p:ext uri="{BB962C8B-B14F-4D97-AF65-F5344CB8AC3E}">
        <p14:creationId xmlns:p14="http://schemas.microsoft.com/office/powerpoint/2010/main" val="3771642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MX" dirty="0" smtClean="0"/>
          </a:p>
          <a:p>
            <a:r>
              <a:rPr lang="es-MX" dirty="0" smtClean="0"/>
              <a:t>a</a:t>
            </a:r>
            <a:r>
              <a:rPr lang="es-MX" dirty="0"/>
              <a:t>) acompañar y sostener el canto</a:t>
            </a:r>
            <a:r>
              <a:rPr lang="es-MX" dirty="0" smtClean="0"/>
              <a:t>,</a:t>
            </a:r>
          </a:p>
          <a:p>
            <a:endParaRPr lang="es-MX" dirty="0"/>
          </a:p>
          <a:p>
            <a:r>
              <a:rPr lang="es-MX" dirty="0"/>
              <a:t>b) dar carácter festivo a la celebración </a:t>
            </a:r>
            <a:r>
              <a:rPr lang="es-MX" dirty="0" smtClean="0"/>
              <a:t>y</a:t>
            </a:r>
          </a:p>
          <a:p>
            <a:endParaRPr lang="es-MX" dirty="0"/>
          </a:p>
          <a:p>
            <a:r>
              <a:rPr lang="es-MX" dirty="0"/>
              <a:t>c) distinguir las diversas partes del año litúrgico.</a:t>
            </a:r>
          </a:p>
          <a:p>
            <a:endParaRPr lang="es-MX" dirty="0"/>
          </a:p>
        </p:txBody>
      </p:sp>
      <p:sp>
        <p:nvSpPr>
          <p:cNvPr id="3" name="2 Título"/>
          <p:cNvSpPr>
            <a:spLocks noGrp="1"/>
          </p:cNvSpPr>
          <p:nvPr>
            <p:ph type="title"/>
          </p:nvPr>
        </p:nvSpPr>
        <p:spPr/>
        <p:txBody>
          <a:bodyPr/>
          <a:lstStyle/>
          <a:p>
            <a:r>
              <a:rPr lang="es-ES" sz="4000" dirty="0"/>
              <a:t>6.3 La música instrumental</a:t>
            </a:r>
            <a:endParaRPr lang="es-MX" sz="4000" dirty="0"/>
          </a:p>
        </p:txBody>
      </p:sp>
    </p:spTree>
    <p:extLst>
      <p:ext uri="{BB962C8B-B14F-4D97-AF65-F5344CB8AC3E}">
        <p14:creationId xmlns:p14="http://schemas.microsoft.com/office/powerpoint/2010/main" val="372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UUExQVFRQVFRYUFRUVFxUVFBUXFxYVFhgVFBQYHCYeGBojGRUXHy8gIycpLSwsFh4xNTAqNSYrLCkBCQoKDgwOGg8PGiwiHSQpKSwsLCksKSkpLCksLCwsLCwsKSwsLCwsKSwsKSkpLCwsLCksKSkpLCwsKSksKSwpKf/AABEIAMIBBAMBIgACEQEDEQH/xAAcAAABBQEBAQAAAAAAAAAAAAAAAQMEBQYCBwj/xABLEAACAQIEAgcEBgYHBAsAAAABAgMAEQQSITEFQQYTIlFhcYEHMpGxFCNCcqHBM1JigtHwCBUkNJKy4aLC0tQWFyU1U1RVY4Ojs//EABoBAAIDAQEAAAAAAAAAAAAAAAABAgMEBQb/xAAuEQACAgEDAgQFAwUAAAAAAAAAAQIRAxIhMQRBEyIyUWFxkbHBFIGhIyQ0UtH/2gAMAwEAAhEDEQA/APD6KKKBHcldQc/I0km1ESXv5X+FAy16I/3yP9//ACNXoHE+JR4aPM57TAhEXVmNrXA5Ad+3rWB6GrfHQjvLD4ow/OrrES9dM8x2JKR9yxoSFt57+tW+N4WO1yKHT+NkUexjHjKmxBB7iLGuoxz+HnWsx2CWZCDYEahu7/Ssqy2H8/ze+lZ8c9Roz4XiYkbgN4fKrDo2xOOw3f8ASIf/ANFqrJq56GR5uI4Re/Ewj/7FqZnvY+s713HtUj6OLUqwAD41dqRBIjybVDlqxmh00qBIKnF2RkRyKaYc6eeubVOyoslpaAKKrLgtRRRQAtFJSimAlKBXQWjLSsBKS1LalUa0gPDuF455uNIvVxjLiJXBCgEmMTFQWGpuR+NeSY2Zmkdm95mZm8yST+Jr1roK4bju597FOdd7Bx/vV5HjD9Y33m+ZqrU5Lc19SkstL2QzXqfQAf2JPvyH8bV5ZXqnQaE/QoiObP8A52F/wrH1TqBHHya9F7IrnLrUuGCwF/C/nXU0QUZ3ZUQbsxAUebGufTfHJPYq3FzS1SY72h4ONyoLyW+2gGU+RZgT52op/p8/+rDWjx+iiiuyZx6XausINT5GuX934V3gh2vQ00MkcCxvVTLJexUOR59W9vxIrS4eCyKvcAPW2tZThuGzyov7Vz5DU/gK03EuKdSBYZna9h4d/wAaz5m3UUb+kSipZJcDfF58kRHNuyOWnPXvt86zLqT+Z8T/ABqbj+INLYsLWB0Gw8fPT8KseG8OvhnJGsgLDwy+7+Nz6ipL+nFWQn/c5Hp4SM1apvBeKthsRFOgBeJ1kUNcqSpuLgW0vTWKS/aHPfwNR6tMbVF9xDp3jp5eskxU2ffsuyAfdVCAB6UsHT7iCBQuNxIC7AyuQLeBJB9apcJAHdVLZQTbMeVbrhvsp65brikFgdCh37tGpOdE445SWyND0Z/pByxiOPEwI0agKXiur5VSy2QnKTmAvqBa+leypi1kAeMhkbYjw0+NwR4Wtyr50xHswZCfr1sOeU+o3r6A4NwVMJh0gRmZYxYM1rtzvppz2FW4ZxndFebHKFWiS9NledPol65cDkfkfl5GtJmZMFLXRSuKqLRaKKKYC13ElcAV5n7b+nLYXDLhYGyy4gEyMN1h92wPIsQR5Bu8VCT2GjU9IPatw3Bkq84eRTYxwjrWB5gkdlSPEik4X7XOFz5LYlUZ9MkoaMg9zEjKPjavlG9KAaqJn2vIo3FNivAfY77SZoMTFgp2L4eUiOPNvC59zKTrkJ0y7C9xzB9/VamnsRao8g9nGDA4jiXyrmVJ9BtYsNBuRcjavDJGuxPeb16Zx72kNCcR9GQoZg0KufsLc5yhG7WyjwvXmhhO9qi6W0S/NqeRuSrj7Dder9D+PYbDcPh66UBrO2Re09jI/wBkbX8bV5/hsEkYDSDM51C8l5gt3nw+NJi8Rcknc8v55VGWGORVMrU9JuuNe1tgLYaJVG2aXtMbcwgNh63rAcX49NiXzTSM55XPZH3VGi+gqHPJc03TSjDaCE7fIXNFFFFsDmloopDO5G1rqCbK1/SuXSxrmgC56L/pW+4fxIrjjcmaZvPIPIC7fP8AGpfQ3h7ySyFBfq4jI+tiFDLci+9r0xxnBlSz7h3Yi19Abbn0qmqyW/Y2bvp/L2e5XQnMwU6XIF/Am38+VbUIBYDZbAeQ5ViMGt3XxZf8wrerH8Bv6VDqHui7oVtJ/Ix8kQBZeQZh6ZiKhYbAtI+Vbc9Te2mmv4fGp4ObU/aJb4kn8654bjvo+ID7rfUeF7/MA+laOxkcYuSvgY4dwwyS5CbW3O+3cRoa12E6XPg2yiIm2nbJAI8DYkmq11j+kBoilspI6u/2mZgpvuyggX5gDnetxwubrIrSIrW+0wvp3a7f61VN77mrDCk1F73yVuN6XSnDGYYexLdXkLE5SRcGw1ykbeVe58NwMvVIJirSKirKyghGcKAxUHkSK8QDP1knWRMqObRugVogVPZuQeyMt/ja1eqcZ6WrhgyNIpaKNiFBNyUH2/2Ra5uQPgapln8BeVbsXUYXlaSd0TekmaMB86JGinQ5y7tzUKurXGwFySBpqayuG6VYjDh80QW7sCZYhGiX7SsQMjFc2mgLak2J38x4p04xmKxCguUkLAB87R5bkBQpBsgAsdRfcnup7pFxSfF4kYfC/o441juuzMGLPIGNySzk6kknmdTVDwz1629+eRwUVHTVm94R7fIc4E8QW5N3j17OwOVjuDe45ggjur0zDccikjEqspjK5w5KFcvodPWvmMdDG7Sl+2ugNuyR3j+eVRsHgsWsv0ZAzMpzJlOVhuCUa4K3v38udabb9EvqQn07VOUa+R9Q4XpFh5TZZEuTlWzKQxsTZSpIJ0Om+m1TnUcq+cuG9BuKJIjMrRDMJM7MNGBJBsp1bY+tek+znBYqGeZMRKZE6pTGB+jIVrFmvqHAKAW0IvzBqzFklq0SaZRlwJR1o9Ar519vkZHFQTexw8Vr+Bcaeor6Lryn289H0ljws5YIQ7wFyNO2pdMx7syMP3zWufBmirdHgVaroBiXixkbIubPHIj3FwEYEE+Frb1W8M4MrytHKxQg2uLWvz8+VX6dDBApZpDuCJEaykfq5ba8jvyrLOaqmzXiwzbUkjjpPw9kxEU0RHW51yRjVyQwKELudbCvp3DyMyKzLlYqpZf1SQCV9DcV4TwLouq8Sw0ljrJC8ZYksRmFrG9twfhXvzxEqddTep4WtNEeqT13R8h8ZkZlQlCIxJKok/XYiMso8VBQ/vVOxeCxMMFyoWEKjXsD75shY2983JsOVzyrb+2fhxiOEwEUEaQrkaF1WzFmzJNmt+11bHS+xqP7Q8bD/ViQJNG0sMkQaMMC9lV1JK76Ei45VJWtkDevVOR5gcR9o6938/zuaYLE6nc0ha5oc/z8qdmc5ooopAFFFFACXooooGPzHQUYRbuL0TDQV1gf0i+dAGl6DSlFxhG5w4T/ABzRKf8AZvU8C1ZXg5IkYAkCxvYnWx599XLTFd3y+Z/jWfKm2droKhjb92M8K4XfFNYdiJiSTzY7fxo6U8TIIhU2FrvbnfYX7rfMU8nFpCVjibOzGypGodmJ5AKtyaZxHRDFy4kRmLLM6mTLK8cLEX3ySMCvKwIB8NKUYtz1S7FGasePTB7tlRgJrggnbUX+Vc40gkWI8Ty9bVrYfYvxE++kUY01eaPn9wsa02D9hMSIGxON30JhQNEjEaBpWOna5lQDoLi9aLRh8zWmjy/AxSfpI9WTddzl7wOYrX8H6WJIAjEISLHMSB4kGtrxPoRhUw8fVYiM4qFOplsMiziMXFxrlkEYHOzZd9jXmHSvhqxrG6yRsZC3ZSRXNhYBiq3sCcw1NzbbnUWtTpl0bxx1L6P8Fvxh48Nlmjn6yRWBRcxYBgbgkMTcC3Mdwqi6TcQaWaSViQMR9couTYOxbJc2uAWOv7Piaa4L0UnxKGRQscCaPiJm6uBNtDIfeOvuqGbwqR0j4bEiRCCV5wqm8pBVCD2vq4mGZVViwuTqeQopIWueTU0uEV+AluLHbn/p3c63HRVkUgBlF9dWAufE7155DExBIF1G9W2F4aJVVkEYNzcanLbbTnpc+lRnBMs6bLKO1Wei8V4jEl3Z2291VJLHawPPluKg8AkMuNglCdXlEgHaDFkMZOV+5r2a3d41W4FzPh0Bt1iPlcA5Q4+yCbdkWFvSpcPR8uxjjRVkllDBC5sO0SULLay6kctAKyUls+eDpPzJPtyeyS4hnRSxB2Gm1LwnEocUqLIhbq5CUDKWsCm6g30v+NeZcD6Oy4Sbq5SS08ZRVzEqruGylbm9gco1vua6XijcEhmljjVsTiGjjiUgssaoCZHY+87E2O+7DkLVHFfi02Y88FHGz3LqazHtI+gnASR4+QRxsOyRbrc41UwruWv3crg6E14BxH2w8VlBBxTIDyiVI7eTKuYfGsjica8jF5HZ2O7OSzHzJ1rqWcmibgcQkcp1JS5sSACQDoSLmxItpc1q/wCvFeLIFDX0Y3YMNb3WwOviKpuGypjOqw7xxrKqGOOYuI89rsiOW7Oa11B0v2RvY1sOJezocLjw7SYoiaZrPAmXOdNI4hrcluyZSQq9x0vVKNuzXiyOCq9mOez/AIukeL62d2XD4ZDIzsCwBtlRdEU6l7gWJYrbW9TeJf0hZlxhMUCHCgACN7iVxuH6wEhSbjSzADvqk6T43qpIXilQzq8eIw+GgXPFGz9o9ZGUBLiwGZiWYEWVFtbP8Q6OSOqydfh5MRiJGvhYdZFYdrVI1yKLHlpyGxsLZCyeeVo9QwnGZOO58SFOGGCyyQE2dL7zCRxZixCaADKADe52889oPEMLMUeGERTNm69r3Dm4y5V2B3JPMZfGuuj/ABl+HZwkitnjlhnQBmGVwQNNLFSMwJt7xBtWPx8+aQ2JKiyqTa+UCwvbS+lSTtWRyJw8j+BHovSUoplIUUUGgQXopKKBiXovW4TorwnX/tcjW39zl+I7W1W+E9kuHni66DGSyw9r6wYXKpKkggBpATtTUWyOpI82c9kVwkhBuN6suLcOhjlZYpjJGLAOYyhJt2hlubWNxfwprh/CuubJGwLkEgEW2312pEiPBimS+U2uNTzpHlzasWJ+OnmTTbpYkaaG2hBHoRoa5oHqdVexq+jfTn6BC30aFRimzA4l7OyqRbsKR2SB5jmb6AVuJlxCTPJIGM6MS8huzB2Pvu/NrnQk/GnuAY3Aov8Aaop3Oe5EbRqrpYWQlu0naBJK7g8rVYdLemEU+Hgw+EE0UCAmRJGQl30CFmS2fKgsC2oqT3IxdFY/SvETN9diH10Lm7W/dvau8Bx2TC4i6y9cm7DVkcWt2kbS45d2lUFKGIqFItWWSPUcF0jUm8ckfZIS4tmcI6lGAazM2Viu2tufNemHRuHhXUzPgjLJKim0hIwUctgWVo1YtI97nKWVbbA2NeWg17pjOJR8Y4Nh4pw4nRb9ZcC0qIydY+b3lYFWIGpzChJRVk8uZ5qVfQ8g470rxGMyieS6pfq41VEijB5JGgCijBcVywlPtDMBfYq+430INz6mr+b2cLEpafGRIByRWY27+1l3p3DcB4dHEryfSZS5yxIrIjTG9hljCEqt7DMW56XqvxIS+JPHDLidrYyeEkaOSw9bitfwiZSLWCg7205a0z096PfRxh5FVUJjVJkRjIImADIrSfabqmS5GnZ9TQpjyVyK1i1hfw560pLWti7p8vhNqRY4PjZgkmQpmzWvbXLY3BWx/VP861ruF8VDMjxm5zKoOxvmW1x5A1i8Kixk3mC5gRoDnbla+/5VeYDhMpWaWG9sJCuJkzfa7WUC+wNs72OpEdhVGXEsmy5NkMjxwbm9vbY2HGuIxNKmITEss8NhkaIypmBJG21728bCsn7SeOSPioFjLq0adaCLo4ZmuDYG6t2AR3Xqaen+BMOdopGnAJUF2OpG2YbC/OsZHj3xM7zSkZmOpFgBYABQOQAAA8qjixyi1JrhFWaWOdY49/sQ8TE5u7qbnW47+/46nv8ACmceYbjqRIBlUHrCpJa2rDKBYE7LrpzNXUmLAU3132FyBr/CpfDujKtIs+IC9STcRoCvXPdfqUy3Krd1zOoNswABdlU7Izb5Mmfplj3i7Xf4Gw9mvAosJgPp+JhT6S8oGBMuYg3AUP1Y5BszA6E5dCOyaiYniwldo0ePEYyWRS2PxAB6gFsqRYddlIZuVkU72IutJL03ZsS/XgyQSKseIjSyBI0FkGHtpGYyezbTUrdg7M8XEcLazRrJEIFYNndvo/XhtmjDgEAAWsdRm8bVNp9jPBxXOxOkn6qTFQQQo4YSRS4vEEPLnzAtKJVbKG0NlQkHN2i+9LicD9GwsGKUfUTTCJpr5sSSmshj0C5ewwU33UXAOtSeAzcPTDYoYoq5jusGESVikrstutWZDlvooJ1AsTrcWyGJ4niZMPDhWdTDAXaNM8QAMhzMSb9rUm19sx76qUHJ7l8sygqx/Xt+3/eSZ7QeL4bEYwnBxhII0SJDkCNJlGsjqANSTba9lBOtZortUj6C/wCz/jj/AOKibDFVBNgQctrgnvubH0q1IyckekNLSXoELSWpaKACikvRQAgNepdB+KzLwTFlZWXqC5jA5XQE+PvNevLrV6B0MwivwbiJa5MYzqM5yBslgxjG7b2Zr2tpY3qURSMLOe83J1Pfrrr6mlwWK6twwJG4Nt8rCzAeYJrmU6VzFEWIAuSTYAbknQW9bVEkT+obEyMUCqAPIAbAaDWo2K4ZJH7ym3eNR8RVhwKXq5WRjYns/vA7XrQZ6pnkcZHX6XosefFqumYbIaAK0vFoVHbKg7g7/EeVjWfnFj4jfa3oedWRlqRg6jA8MtLY3RSUtSM5P4LGOtDuAyRjrHU7MFtZD4MbDyJq0x3TaZpCQfXvO5Nthc3Nttajy4rqsF1Slc0rq8lgM1gDkUncWudO81R2qDSlyi1SljXlZMx3FXmfM5J8L6VadGcexxasxzNsC2uUaDsjkbfhes/XccpW9ja4I9DvTcU1RGORqSkz0Hi/E/pOF4igAdo8ZFKNLnIVbDlgeQBSNf8A5BXn6xEnSp3BeONh+tyqrCaIxMGvtmRwwsdwyKRyqNiMZmJIUKSdxf8Aj+NCVbDck93yTIhPiGSFIy8jEBAouxPKvUW4JJwbgmMbFkHEY5VgWMMGyn6wA5h3I7sbae6OdVPsWmEmNtlROqQyls1iR7pJLHXceVUftV6aniGOORrwQXjh7m17cg+8QLfshaaQ5y25syuBxSoxzxrIpFip0PmrDVT5VouD8Cw08ihZiFKl3ia6yXGyrIFKnXc2BtyN6ydSMLCTqTYA77E+X8fHxAI4uSpEISUXbVmy6TNhxiBkzBoR1b5V6tXyWARN2IA7JYg30IJ0U0fEuNPO5sFFly5VA6uONb2WMa5VAvc3O7XLZ3LV2Mx7MfeJ0tqSbDXS5J5E/E95JkcO4SJUZhPFGw2jkYqXAFzZrZR3DMRf0pRSgkiUpSyMscPw4OgzLlFhtoZOQdwNBpoB5k3JJLPEejWWAzIbhXVGTdgGDEP5XWx8xT+DE6MY5E7Se8raOpGhB8tv9aucPxJYVbOL5lkDpsRcELZu8aN3dq3KqZvJB6ux08cOmy49ENp/Hk8/ovVjB0fnkXOE7JF8xZFB8e0wpJOByKuZjGB4TQsfDsq5bl3VpOQV1LUz6EltZUv+8f8Adpo4df8AxF+D/wDDQAwKK6dQDoQfEX/OuaQgopaDQAlqKKKACpGDxrRElDbMjxtcXBV1KkEeRuO4gHcVHrc9FeD4d+D4+aSJWmjIEbnNdOxfsgG17+HdTSsLow+XS9SOHm0qfeX52v8AnTJ2p3AfpU++v+YUhllicEzvIye9HlPiRqb35kWq1w/EFaMSMbAaN4NzFvWm+HH62XzX5NUPjWHMYcqOxLbMOSsDe/raqJeaVM7fT3gw+NDvdr7MmzYXrSpBFhc38+dqqOJw5I1FtMzEHmQABr6n4Vq+lsEWChiMDOzTIhUkoyABAJDcWIIk0AItvrprhJsS7+8xbzJNvKpRjJbMp6vPhkvLeprcaqTgMNnaxJAALG2psNTYd9RwL1dYiBcPAUNuuexPfGBqF8zfXytyqxs5kY3uVOKmzuWta5puiimRYgpbUUUCJnCuEy4iTq4Y3ke18qKWa2gvYbC5Gp0FehcN9kc+KQs0TYYq3VgSaMxsNchA01Gx1rM+zTpC2D4jHMI3kGWRXSMFnKshFwB3HKfStj0w9uTYiIrhI3gdxkeVipYJ2tIre6Tm97fTTvo03uSUmlVHneIWfh+InhEmVwJMPKY2BDKSAyhuQNh3Hkbaiqo0Ek+NXPRzGRoxWZA0MhAfk2n6rbrvvy0pN0iUIqUqbogNw10sXUqCuYftA22PqL934V3LFIyFwjCMEAsFbIL3sL7fj8TcncLwxEUYeYiXCOT1M40ZDb/ZkUWup0YDmNRM4Zw2XDlsPKBJDJoHGqOpFgSpvlOXkfSqnmSNcejbfPb+fY8sFdI5BBG41HpUrinDjBM8TboxW/eOTeosfWotXGJqnTLHh0hZnbO4kA6wNe9zftljvex3HjX0l0R6JYZ+FwR4qJJGljSSXMBdnZc69pbHRTYW7u+9fNPBMCZ8RFCCV62RIrjkHYKT6A39K+iMB7RMFIGRGOHMEkKxZrkSwqyKMummZGZbHUaHxEJTcVV7FkMevdLf3KTjX9H7DvMkmFmZITITNGxDFUuSVw5y7i2Wz3776WPlHT3gsWEx88EGfqkfKok97soufWwzDrC4B7lr2P2vcfw+FwLQxyn6S2JWeHq2KvG3WdY8mZToO0433kHdp4Zx/jbYmRWYt2I1QAm9rXYhe5czMbePOiMtSINJFVS0oqwfo9PcgRMbaXFiPQjQ1OwjFy4VlcKKnvwOYDVCPAkA/Oo0+DZLZha/iD8jRaBwkuUNUUUUEBLUUtFACV6P0O4bIeE4pS8IGIH1QaSMMWXsnMS3YFrizWrzit90X/7kxmn225d0S8/X8alHkjIwjra4PI8tR3bincFGzSKFIDXuCSANNefltTFSeG/po7/rr8xUSZf8LBzOSQSct7d4BHzpnjfFgFaHLckC7X22Og8vnUzCfpJPMfNqY41wpGjaW5DKBpyOoGvdofwrNtr3PQQWT9F/T+N/Iq+IcWSXDwx9SFliLBpgT9aptlDLsCtrXG9VlX0fDRFE8qnNa6Mre6yOqg7EG4LgjX7NUQW5tWhNPg4uaE4ta+5bcCwRN5FYK6kBC3Jv1vT5moXEoJFe8hBJvrcG/rT2IhW6oAune1ySdwSp0A9PWmP6vc2sCQfdNjY/dJ3o+JBu1VEaipWI4PMgJaJwBzynL/iGlRL0yDTQtdwwl2CruabFaHg+ECLmI7TfgPCoylSL8GF5ZUd4bACIWBOY+8bkXHdodqeOCVhqoP8APfUlUqQkIC53Nk2HIudLhTawAuLtrbMNGYqpy25PY7bxQxQuWyM+3B0VwzE9XrdR7xtsoJ2F7XbkDsxspu34rhMWernQQZQEhaFAAgF+xlJ7QJJJDMTcntXvVDxjiRkYmwB0FlFljtoFUXNue97Xa5LFjVWLgbaHS/l3VpcNqb3OIsqUm4x2fY3+BgkwyZZcs+Ek06xDcrbVWK+8jLrY+J1NWOD4w8Y6k2kQaxvf7Pd3XH891ee8L4y8Ry3uh3U7Vp4cYpUEG4HLurLlxvudfpsmOcaX0ZG6c4YMscygc0bvtul+/ZhfwArIVtOISq8Ugb3cp9CNR+NqxdX4fTRzuugo5bXcdwmIKOGU2ZTcEd9elrw2K0TF0KCJXkbIykMAey17gnQaDQm2168vAr0TjGJabDFUZbGAySKgUlXhCuwbPYx7Zhlvdc1juKrz45TaS47j6TqFhjJ9+xn+I8OllmMrmHJfRRi8GSEXZB9Ydco7jqdjWckNyeV9a5FF60pKKpGOUnJtskcPhzSovewB8r6/hS4zE5pGYbMxIHgToLeVLw6fIxbmEa1+RYZb/jUc0u5K6gkjmiukS/gO87UslgSAb+Pf4gHapFZzRRRQIKKKKAErbcP4qYeBMqgHrcXNG173AOHiNx/POsTVlhJb4dkZiFDhhvlBZct7d+g+FNOhNWV1SeGj66P76/MVGItTuEa0inuYfMUiRqMCbvJ5j5tT3Ff7vJ938xTeBdTmI/WsfS/8ac4of7PJ938xWWXrPT9P/ifs/wAldxefLhUTnI9/RQPzI+FZ0G1S8fxAy5AdkXKB6kk/E1EBrSlR5/Pl8SV9kkidh42S4soYqMxYAiNTbU72J8r8udWeBxqggDMTza5zv5t9le5az7TE7k6m58T30seIZb2O/wAaGrK4y0s3n9bIgsx1tsPhz+Z0pnD9CG4hIfoijPYMwFurW5tdmACoPK99dKw7SEkkm9961nRv2hz4HDNDCU7Umc5kR76AXOYa2sLd1VOLiriavGWTadFz/wBW+HwoBxmMDubgQ4ROtsRY9uVyqC3MfCpWH4Hgm1bGvEO58MSe+10kIuaqsV08xmPA65kZE2RQsahv1rKNTbS9V0rqTmcOhvrqwF/XT12quVye5u6dRjC4ur+X3aLXGSYOPNebE5rAxgJFGH7QBDMC5UWuc2vkdqzvE+LNK3ItsoUABBrZFG4301uCTu7Mascb0dxM6ZoYp5QNRlhkbQ9zAEHf8KoJ+HzQ6SRSRknL9YjIeWgzDQ6cqtxJJGLrJSlkq7RKwOAz6C3czaHTTsL4jmfK22szimBHUkAe7Yj03+dTI2CjKNAKbxsn1T/dPyI/OqnkcpG2PTQx42nzW5kqlYHHGNvDmDUWg1q5OLFuLtFhxHiRfsjbw2qBSGiklQ5zcnbOgatOEzljMWJJGGkUEm5AUKFAvyAAFuQqpvU/hTW63S94ZB5aDX42pkCARRSmigY8gOUgC5bu5Ad/88qa28flVhDxgKuXqoyL31DH86STjAO0MQ8l/I6VFN+xa4wr1fwV5N6QCp44r/7UXnlFNz8QLLlyoBe+iqD8QL0yDS7Mimig0gpkBaKKKAEqZBiQIipBN2DDTuGuvlUOn09z1b5LQAyxF9Nq7wzkOCNSCCKaFPYY9tfOgZpeESZg5ta7kgVK4kP7PJ90/lUHg9yhsbHN3X5VIx4k6mTVCMpvowPpqQayv1npcLf6Sqfpf5M3jsCYiL7Mqup5EMPyNx6VGvVtxjigeGGIAfVqLsCDclRoDbS3Md/lVRWlXW55/NGCn5HsOrP2rlVPgQQPgpFTYeLRrvhIG82xQ/yziq4rpSUyouV49D/5DDf48b/zFd/9Iof/AE/C/wCLGf8AMVRWpctA7ZoV49g2sGwPV97QTyqfO0ucVd4HpbhMKpkiE2ImNurE6xqsAAFzuwd82zAWAA2J0wdq7j31qNIsjkktrNXN7Q2kfPLGzt3tKSfQspq94d7TIurys08d9CjZZoCNN1JsPSM+deastc2o0oXiSPUhiOGYvTrVw8n6ygojH9uF+wNf1GXc6cqo+lPRyeCNXssuGLfp4WzxfcZtCjajssAdqxV6kYLicsJJikePMLNkZlzDuax1Hgaj4aTssXUz06WwfDX93Xw51Hp4YhjzuTz5600RViKZV2EooooIhUrATBS9/tRuvxU2/G1Rafw2OeMOENhIhjbbVSQSPD3RtyuOdCEM0UUUAFJRSXoGLagUqoTsCfKnPobAXKkDx0oAbooooEFFFFACU/GpyerfIUxThdiBqbDQfOgY3TuGQlhYX501eukOtAGk4IDkN/1vyFHHOIZE6sAHODc9wuNvxrjgH6I/ePyFNdIoNFfkLqfXUfn8KzUvE3O+5Tj0Xl9v4KGilNJWk4A7b8abtTimuZO/vpDOaS1LRTEJaltQa6WgAC351zau8tjauDQMKKW9JegQorqRT7x8q5tUlFuvprz9aTJJWRtPH4f610EX9b8DXBFqSmRFK+N6CKQU5GLnXuPy0oAbooFKKAOo4r9wHedqfUxL3ufgvw51GZr0lAFh/WY5DL4ACm5cfdSO+odFOwFooopCCiiigBK7G3qfyri1KDpQMSuk3rinYcOzHsqT5AmgKNBwBfqv3j+VJx3FoYsgYFswNhrtfnVO2LdU6v3bE5u8nxqLeqvD82o6MutrCsUV2p2FqKDSVac46Q0/BhC+gIvcAAkDc5dzoBcjU99Rq7D9xoGhGWxseWlJThudzsAB5Ck6rxoCjii9ODDHwrl0I3oCmgPfStXFSmwoEYfOh1sUvZxuQbcx2dx3jvoBESjLSWqTw/EvG6tG2VrjW4A3B7V9CtwLg6UCI9q7SYjY05PJeRi9mJYliuUAknUrYWAv3C1M2oHwK7X1rmlpKBCiu1XWm6diNzr3H5GgB7F4HIiONVe+vcRuPgRUS9W8TCTDOv2oyJBruBow+Bv6VUEUIAooooAKKLVZcB4G+LlEMZUOVZhnJUHKMxANjrYE+lJtJWwqyuoqfxrgz4WZoZMudQhOU3HbRXFjpyYVAoTvdA9gooopiA12u3xoooA0HQuFWdrqDa1rgG2+1a8IL7Ciih8G7BweccY/vEv32+dRKKKDHLlhSUUUCClTelooBDgpUoopEzonSo7HWiihBI6gPaXzHzFJMe0fM0UUyHYSkNFFAhKU0UUAKaSiigANWvC4VMbEqCbS6kAnRUI+FFFAyJgN3+43yqNRRQDEpRRRQApq86DuRxCAgkHM2o0+w1FFV5fQ/kyUeUNdLZWbFyMxLE5LkkknsKNzVPRRTx+hfIi+QoooqYj/2Q=="/>
          <p:cNvSpPr>
            <a:spLocks noChangeAspect="1" noChangeArrowheads="1"/>
          </p:cNvSpPr>
          <p:nvPr/>
        </p:nvSpPr>
        <p:spPr bwMode="auto">
          <a:xfrm>
            <a:off x="63500" y="-781050"/>
            <a:ext cx="2152650"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74" y="764867"/>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645024"/>
            <a:ext cx="3888432" cy="282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543" y="18864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58" y="3284984"/>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620688"/>
            <a:ext cx="288032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014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MX" dirty="0"/>
              <a:t>Se trata de dar relieve, con la música, al misterio que se celebra con gestos y palabras, y de reforzar el mensaje contenido en los textos sagrados, bíblicos o litúrgicos. Los instrumentos no deben llamar la atención hacia sí mismos, </a:t>
            </a:r>
            <a:r>
              <a:rPr lang="es-MX" b="1" dirty="0"/>
              <a:t>ni por una mala ejecución, ni por un excesivo virtuosismo del intérprete</a:t>
            </a:r>
            <a:r>
              <a:rPr lang="es-MX" dirty="0"/>
              <a:t>. No deben causar extrañeza ni distracción en la asamblea sino ayudarle a entrar en la celebración y en cada momento de la misma.</a:t>
            </a:r>
          </a:p>
          <a:p>
            <a:r>
              <a:rPr lang="es-MX" dirty="0"/>
              <a:t>Pero el sonido de los instrumentos jamás debe cubrir las voces ni dificultar la comprensión del texto. “Todo instrumento debe callar cuando el sacerdote o un ministro pronuncian en voz alta un texto que les corresponda por su función propia” (MS 64), por ejemplo, durante la consagración.</a:t>
            </a:r>
          </a:p>
          <a:p>
            <a:endParaRPr lang="es-MX" dirty="0"/>
          </a:p>
        </p:txBody>
      </p:sp>
      <p:sp>
        <p:nvSpPr>
          <p:cNvPr id="3" name="2 Título"/>
          <p:cNvSpPr>
            <a:spLocks noGrp="1"/>
          </p:cNvSpPr>
          <p:nvPr>
            <p:ph type="title"/>
          </p:nvPr>
        </p:nvSpPr>
        <p:spPr/>
        <p:txBody>
          <a:bodyPr/>
          <a:lstStyle/>
          <a:p>
            <a:endParaRPr lang="es-MX"/>
          </a:p>
        </p:txBody>
      </p:sp>
    </p:spTree>
    <p:extLst>
      <p:ext uri="{BB962C8B-B14F-4D97-AF65-F5344CB8AC3E}">
        <p14:creationId xmlns:p14="http://schemas.microsoft.com/office/powerpoint/2010/main" val="5987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Marcador de contenido"/>
          <p:cNvSpPr>
            <a:spLocks noGrp="1"/>
          </p:cNvSpPr>
          <p:nvPr>
            <p:ph idx="1"/>
          </p:nvPr>
        </p:nvSpPr>
        <p:spPr/>
        <p:txBody>
          <a:bodyPr>
            <a:normAutofit/>
          </a:bodyPr>
          <a:lstStyle/>
          <a:p>
            <a:r>
              <a:rPr lang="es-MX" sz="6600" b="1" dirty="0" smtClean="0">
                <a:solidFill>
                  <a:schemeClr val="accent3">
                    <a:lumMod val="40000"/>
                    <a:lumOff val="60000"/>
                  </a:schemeClr>
                </a:solidFill>
              </a:rPr>
              <a:t>GRACIAS POR </a:t>
            </a:r>
            <a:r>
              <a:rPr lang="es-MX" sz="6600" b="1" dirty="0" smtClean="0">
                <a:solidFill>
                  <a:schemeClr val="accent1">
                    <a:lumMod val="40000"/>
                    <a:lumOff val="60000"/>
                  </a:schemeClr>
                </a:solidFill>
              </a:rPr>
              <a:t>SU ATENCIÓN</a:t>
            </a:r>
            <a:r>
              <a:rPr lang="es-MX" sz="6600" b="1" dirty="0" smtClean="0">
                <a:solidFill>
                  <a:schemeClr val="accent3">
                    <a:lumMod val="40000"/>
                    <a:lumOff val="60000"/>
                  </a:schemeClr>
                </a:solidFill>
              </a:rPr>
              <a:t>.</a:t>
            </a:r>
            <a:endParaRPr lang="es-MX" sz="6600" b="1" dirty="0">
              <a:solidFill>
                <a:schemeClr val="accent3">
                  <a:lumMod val="40000"/>
                  <a:lumOff val="60000"/>
                </a:schemeClr>
              </a:solidFill>
            </a:endParaRPr>
          </a:p>
        </p:txBody>
      </p:sp>
    </p:spTree>
    <p:extLst>
      <p:ext uri="{BB962C8B-B14F-4D97-AF65-F5344CB8AC3E}">
        <p14:creationId xmlns:p14="http://schemas.microsoft.com/office/powerpoint/2010/main" val="3455288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GRACIAS POR RECIBIRNOS. DIOS LOS BENDIGA.</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3592" y="1784350"/>
            <a:ext cx="3994016" cy="4572000"/>
          </a:xfrm>
        </p:spPr>
      </p:pic>
    </p:spTree>
    <p:extLst>
      <p:ext uri="{BB962C8B-B14F-4D97-AF65-F5344CB8AC3E}">
        <p14:creationId xmlns:p14="http://schemas.microsoft.com/office/powerpoint/2010/main" val="264241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a:t>* Ningún bautizado puede ser espectador pasivo en una Celebración Eucarística: cada cristiano debe “celebrar” la Eucaristía junto con Cristo y todo el Pueblo de Dios. </a:t>
            </a:r>
          </a:p>
          <a:p>
            <a:r>
              <a:rPr lang="es-MX" dirty="0"/>
              <a:t>Esta participación no es un mero deseo o posibilidad: es un derecho y un </a:t>
            </a:r>
            <a:r>
              <a:rPr lang="es-MX" dirty="0" smtClean="0"/>
              <a:t>deber.</a:t>
            </a:r>
          </a:p>
          <a:p>
            <a:r>
              <a:rPr lang="es-MX" dirty="0" smtClean="0"/>
              <a:t>Ha de sentir </a:t>
            </a:r>
            <a:r>
              <a:rPr lang="es-MX" dirty="0"/>
              <a:t>la grata obligación moral de expresar de alguna forma esa “acción de gracias” a Dios. </a:t>
            </a:r>
          </a:p>
        </p:txBody>
      </p:sp>
    </p:spTree>
    <p:extLst>
      <p:ext uri="{BB962C8B-B14F-4D97-AF65-F5344CB8AC3E}">
        <p14:creationId xmlns:p14="http://schemas.microsoft.com/office/powerpoint/2010/main" val="2036864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dirty="0"/>
              <a:t>Las diversas funciones de los laicos en la Celebración litúrgica no son única ni principalmente oficios técnicos: son </a:t>
            </a:r>
            <a:r>
              <a:rPr lang="es-MX" dirty="0" smtClean="0"/>
              <a:t>MINISTERIO. </a:t>
            </a:r>
          </a:p>
          <a:p>
            <a:r>
              <a:rPr lang="es-MX" dirty="0"/>
              <a:t>Es necesaria una educación litúrgica del Pueblo de Dios y, en concreto, de cado uno de los </a:t>
            </a:r>
            <a:r>
              <a:rPr lang="es-MX" dirty="0" smtClean="0"/>
              <a:t>MINISTROS.</a:t>
            </a:r>
            <a:endParaRPr lang="es-MX" dirty="0"/>
          </a:p>
        </p:txBody>
      </p:sp>
    </p:spTree>
    <p:extLst>
      <p:ext uri="{BB962C8B-B14F-4D97-AF65-F5344CB8AC3E}">
        <p14:creationId xmlns:p14="http://schemas.microsoft.com/office/powerpoint/2010/main" val="3132303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 y="0"/>
            <a:ext cx="9134910" cy="6858000"/>
          </a:xfrm>
          <a:prstGeom prst="rect">
            <a:avLst/>
          </a:prstGeom>
        </p:spPr>
      </p:pic>
      <p:sp>
        <p:nvSpPr>
          <p:cNvPr id="2" name="1 Título"/>
          <p:cNvSpPr>
            <a:spLocks noGrp="1"/>
          </p:cNvSpPr>
          <p:nvPr>
            <p:ph type="title"/>
          </p:nvPr>
        </p:nvSpPr>
        <p:spPr>
          <a:xfrm>
            <a:off x="323528" y="2348880"/>
            <a:ext cx="8260672" cy="1039427"/>
          </a:xfrm>
        </p:spPr>
        <p:txBody>
          <a:bodyPr>
            <a:noAutofit/>
          </a:bodyPr>
          <a:lstStyle/>
          <a:p>
            <a:pPr lvl="0"/>
            <a:r>
              <a:rPr lang="es-MX" sz="4800" b="1" dirty="0">
                <a:solidFill>
                  <a:schemeClr val="accent1">
                    <a:lumMod val="60000"/>
                    <a:lumOff val="40000"/>
                  </a:schemeClr>
                </a:solidFill>
              </a:rPr>
              <a:t>EL DIRECTOR DEL CORO LITÚRGICO .</a:t>
            </a:r>
            <a:br>
              <a:rPr lang="es-MX" sz="4800" b="1" dirty="0">
                <a:solidFill>
                  <a:schemeClr val="accent1">
                    <a:lumMod val="60000"/>
                    <a:lumOff val="40000"/>
                  </a:schemeClr>
                </a:solidFill>
              </a:rPr>
            </a:br>
            <a:endParaRPr lang="es-MX" sz="4800" b="1" dirty="0">
              <a:solidFill>
                <a:schemeClr val="accent1">
                  <a:lumMod val="60000"/>
                  <a:lumOff val="40000"/>
                </a:schemeClr>
              </a:solidFill>
            </a:endParaRPr>
          </a:p>
        </p:txBody>
      </p:sp>
    </p:spTree>
    <p:extLst>
      <p:ext uri="{BB962C8B-B14F-4D97-AF65-F5344CB8AC3E}">
        <p14:creationId xmlns:p14="http://schemas.microsoft.com/office/powerpoint/2010/main" val="17298750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MX" dirty="0"/>
              <a:t>Es la persona que </a:t>
            </a:r>
            <a:r>
              <a:rPr lang="es-MX" dirty="0" smtClean="0"/>
              <a:t>UNIFICA</a:t>
            </a:r>
          </a:p>
          <a:p>
            <a:r>
              <a:rPr lang="es-MX" dirty="0" smtClean="0"/>
              <a:t>Da cohesión</a:t>
            </a:r>
          </a:p>
          <a:p>
            <a:r>
              <a:rPr lang="es-MX" dirty="0" smtClean="0"/>
              <a:t>Da sentido </a:t>
            </a:r>
            <a:r>
              <a:rPr lang="es-MX" dirty="0"/>
              <a:t>a las diversas funciones musicales durante la </a:t>
            </a:r>
            <a:r>
              <a:rPr lang="es-MX" dirty="0" smtClean="0"/>
              <a:t>Celebración</a:t>
            </a:r>
          </a:p>
          <a:p>
            <a:endParaRPr lang="es-MX" dirty="0"/>
          </a:p>
          <a:p>
            <a:endParaRPr lang="es-MX" dirty="0" smtClean="0"/>
          </a:p>
          <a:p>
            <a:r>
              <a:rPr lang="es-MX" dirty="0" smtClean="0"/>
              <a:t>Cuando </a:t>
            </a:r>
            <a:r>
              <a:rPr lang="es-MX" dirty="0"/>
              <a:t>hablamos sobre la preparación litúrgica, las motivaciones cristianas, etc., se aplica, ante todo, a este personaje clave. </a:t>
            </a:r>
          </a:p>
        </p:txBody>
      </p:sp>
    </p:spTree>
    <p:extLst>
      <p:ext uri="{BB962C8B-B14F-4D97-AF65-F5344CB8AC3E}">
        <p14:creationId xmlns:p14="http://schemas.microsoft.com/office/powerpoint/2010/main" val="453324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Boticario">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2769</Words>
  <Application>Microsoft Office PowerPoint</Application>
  <PresentationFormat>Presentación en pantalla (4:3)</PresentationFormat>
  <Paragraphs>166</Paragraphs>
  <Slides>54</Slides>
  <Notes>0</Notes>
  <HiddenSlides>0</HiddenSlides>
  <MMClips>0</MMClips>
  <ScaleCrop>false</ScaleCrop>
  <HeadingPairs>
    <vt:vector size="4" baseType="variant">
      <vt:variant>
        <vt:lpstr>Tema</vt:lpstr>
      </vt:variant>
      <vt:variant>
        <vt:i4>8</vt:i4>
      </vt:variant>
      <vt:variant>
        <vt:lpstr>Títulos de diapositiva</vt:lpstr>
      </vt:variant>
      <vt:variant>
        <vt:i4>54</vt:i4>
      </vt:variant>
    </vt:vector>
  </HeadingPairs>
  <TitlesOfParts>
    <vt:vector size="62" baseType="lpstr">
      <vt:lpstr>Boticario</vt:lpstr>
      <vt:lpstr>Flujo</vt:lpstr>
      <vt:lpstr>Solsticio</vt:lpstr>
      <vt:lpstr>Metro</vt:lpstr>
      <vt:lpstr>Tema de Office</vt:lpstr>
      <vt:lpstr>Papel</vt:lpstr>
      <vt:lpstr>Viajes</vt:lpstr>
      <vt:lpstr>Concurrencia</vt:lpstr>
      <vt:lpstr>Presentación de PowerPoint</vt:lpstr>
      <vt:lpstr>EL MINISTERIO DE LA MÚSICA  EN LA LITURGIA.</vt:lpstr>
      <vt:lpstr>Presentación de PowerPoint</vt:lpstr>
      <vt:lpstr>Presentación de PowerPoint</vt:lpstr>
      <vt:lpstr>Presentación de PowerPoint</vt:lpstr>
      <vt:lpstr>Presentación de PowerPoint</vt:lpstr>
      <vt:lpstr>Presentación de PowerPoint</vt:lpstr>
      <vt:lpstr>EL DIRECTOR DEL CORO LITÚRGICO . </vt:lpstr>
      <vt:lpstr>Presentación de PowerPoint</vt:lpstr>
      <vt:lpstr>Presentación de PowerPoint</vt:lpstr>
      <vt:lpstr>FUNCIONES DEL DIRECTOR. </vt:lpstr>
      <vt:lpstr>Presentación de PowerPoint</vt:lpstr>
      <vt:lpstr>Presentación de PowerPoint</vt:lpstr>
      <vt:lpstr>Presentación de PowerPoint</vt:lpstr>
      <vt:lpstr>CORO PARROQUIAL </vt:lpstr>
      <vt:lpstr>DEFINICIÓN.</vt:lpstr>
      <vt:lpstr>EL CORO.</vt:lpstr>
      <vt:lpstr>BREVE HISTORIA.</vt:lpstr>
      <vt:lpstr>ILUMINACIÓN DOCTRINAL.</vt:lpstr>
      <vt:lpstr>EPISCOPADO MEXICANO</vt:lpstr>
      <vt:lpstr>LOS COROS JUVENILES</vt:lpstr>
      <vt:lpstr>Presentación de PowerPoint</vt:lpstr>
      <vt:lpstr>¡ATENCIÓN!</vt:lpstr>
      <vt:lpstr>Presentación de PowerPoint</vt:lpstr>
      <vt:lpstr>MEMORANDUM.</vt:lpstr>
      <vt:lpstr>ENSAYOS.</vt:lpstr>
      <vt:lpstr>NECESIDAD.</vt:lpstr>
      <vt:lpstr>UN VERDADERO MINISTERIO LITÚRGICO</vt:lpstr>
      <vt:lpstr>Presentación de PowerPoint</vt:lpstr>
      <vt:lpstr>FUNCIONES DEL CORO</vt:lpstr>
      <vt:lpstr>Presentación de PowerPoint</vt:lpstr>
      <vt:lpstr>3.- EL ANIMADOR MUSICAL</vt:lpstr>
      <vt:lpstr>El animador del coro</vt:lpstr>
      <vt:lpstr>Presentación de PowerPoint</vt:lpstr>
      <vt:lpstr>INSTRUMENTOS MUSICALES.</vt:lpstr>
      <vt:lpstr>LOS INSTRUMENTOS MUSICALES EN LA SAGRADA LITURGIA</vt:lpstr>
      <vt:lpstr>    Aun cuando la música eclesiástica es exclusivamente vocal, permítese en ella el uso del órgano y, en algún caso particular y con la debida licencia del Ordinario, también el de otros instrumentos (Motu propio de Pío X, números 9 y 15).   </vt:lpstr>
      <vt:lpstr>4.2 EL ÓRGANO. </vt:lpstr>
      <vt:lpstr>Presentación de PowerPoint</vt:lpstr>
      <vt:lpstr>4.3 OTROS INSTRUMENTOS.</vt:lpstr>
      <vt:lpstr>4.4 LA GUITARRA.</vt:lpstr>
      <vt:lpstr>LA GUITARRA.</vt:lpstr>
      <vt:lpstr>Presentación de PowerPoint</vt:lpstr>
      <vt:lpstr>5 EL ORGANISTA</vt:lpstr>
      <vt:lpstr>Funciones y Requisitos del Organista.</vt:lpstr>
      <vt:lpstr>Presentación de PowerPoint</vt:lpstr>
      <vt:lpstr>Presentación de PowerPoint</vt:lpstr>
      <vt:lpstr>6.-  INSTRUMENTOS Y LA MÚSICA INTRUMENTAL.</vt:lpstr>
      <vt:lpstr>6.1 Música instrumental:</vt:lpstr>
      <vt:lpstr>6.3 La música instrumental</vt:lpstr>
      <vt:lpstr>Presentación de PowerPoint</vt:lpstr>
      <vt:lpstr>Presentación de PowerPoint</vt:lpstr>
      <vt:lpstr>Presentación de PowerPoint</vt:lpstr>
      <vt:lpstr>GRACIAS POR RECIBIRNOS. DIOS LOS BENDIGA.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MINISTERIO DE LA MÚSICA  EN LA LITURGIA.</dc:title>
  <dc:creator>WINDOWS</dc:creator>
  <cp:lastModifiedBy>WINDOWS</cp:lastModifiedBy>
  <cp:revision>19</cp:revision>
  <dcterms:created xsi:type="dcterms:W3CDTF">2012-06-11T12:59:30Z</dcterms:created>
  <dcterms:modified xsi:type="dcterms:W3CDTF">2012-06-22T22:26:52Z</dcterms:modified>
</cp:coreProperties>
</file>